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4736" autoAdjust="0"/>
  </p:normalViewPr>
  <p:slideViewPr>
    <p:cSldViewPr>
      <p:cViewPr>
        <p:scale>
          <a:sx n="75" d="100"/>
          <a:sy n="75" d="100"/>
        </p:scale>
        <p:origin x="-370" y="-3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1E4C21E-13EE-4284-8E8A-A82D7D837635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890D4B-6D4D-4399-B2B6-A9B163A8D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10CCCD-6678-47EF-9CAE-0A42B4B8566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3A121-AA95-4E0D-8C79-43706FE56FE3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962B2-85EE-4730-B6A6-49B27232F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F139E-C589-4185-BB0A-16EFB2256BC5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4EA75-0B02-4EA0-B267-E597F588F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AFFD1-76F4-4766-BAEE-88D41702A333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090EC-9265-4748-A26F-698B774AE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B08BE-2628-40CB-9638-17F3A1795DEF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28E25-6E05-44B6-8323-964521FB53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FC010-1308-4CE8-B40D-DDE884B02BD4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4AF1-B7C0-46B3-9683-B678074FA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FA33-4070-49D0-B685-943F6211D90E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AFCE3-6863-4234-9B12-F5F789FCE4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F7EF-8928-4279-9055-A23A1ECF826A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96814-7643-4314-AA2B-1F2235BE3E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EA1FD-B335-42D6-BC91-A66ADE42197C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6CC4C-5D5B-4430-9082-244E218E4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6969C-1C3C-4528-A6FB-1785A5AAE349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5CB43-1236-4DAF-89FC-73BBEA6745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C838-060E-4A11-819A-7D027D7D8A04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54E8F-59A6-4A69-830D-6926D8C99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0ED3F-B7BF-4D3C-BA8C-1FD7FCF14B9B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922AC-EC1D-4BDF-BD86-046A33C28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E26173-AF0E-47AE-82D3-FDADC4C3A5C8}" type="datetimeFigureOut">
              <a:rPr lang="ru-RU"/>
              <a:pPr>
                <a:defRPr/>
              </a:pPr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143786-C977-49F4-A855-FAA455F769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684213" y="333375"/>
            <a:ext cx="7772400" cy="1470025"/>
          </a:xfrm>
          <a:solidFill>
            <a:srgbClr val="00FFFF"/>
          </a:solidFill>
        </p:spPr>
        <p:txBody>
          <a:bodyPr/>
          <a:lstStyle/>
          <a:p>
            <a:pPr eaLnBrk="1" hangingPunct="1"/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Администрация Колобовского городского поселения</a:t>
            </a: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1773238"/>
            <a:ext cx="7775575" cy="4679950"/>
          </a:xfrm>
          <a:solidFill>
            <a:srgbClr val="FFFF99"/>
          </a:solidFill>
        </p:spPr>
        <p:txBody>
          <a:bodyPr/>
          <a:lstStyle/>
          <a:p>
            <a:pPr eaLnBrk="1" hangingPunct="1"/>
            <a:endParaRPr lang="ru-RU" smtClean="0">
              <a:solidFill>
                <a:srgbClr val="898989"/>
              </a:solidFill>
            </a:endParaRPr>
          </a:p>
          <a:p>
            <a:pPr eaLnBrk="1" hangingPunct="1"/>
            <a:endParaRPr lang="ru-RU" smtClean="0">
              <a:solidFill>
                <a:srgbClr val="898989"/>
              </a:solidFill>
            </a:endParaRPr>
          </a:p>
          <a:p>
            <a:pPr eaLnBrk="1" hangingPunct="1"/>
            <a:r>
              <a:rPr lang="ru-RU" sz="44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Информационная брошюра</a:t>
            </a:r>
          </a:p>
          <a:p>
            <a:pPr eaLnBrk="1" hangingPunct="1"/>
            <a:r>
              <a:rPr lang="ru-RU" sz="44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</a:p>
          <a:p>
            <a:pPr eaLnBrk="1" hangingPunct="1"/>
            <a:r>
              <a:rPr lang="ru-RU" sz="16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Подготовлен на основе проекта бюджета поселения на 2015 год и на плановый период 2016 и 2017 годов.</a:t>
            </a:r>
          </a:p>
          <a:p>
            <a:pPr eaLnBrk="1" hangingPunct="1"/>
            <a:endParaRPr lang="ru-RU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sz="2800" b="1" i="1" smtClean="0">
                <a:solidFill>
                  <a:schemeClr val="hlink"/>
                </a:solidFill>
              </a:rPr>
              <a:t>Муниципальная программа «Совершенствование управлением муниципальной собственностью Колобовского городского поселения»</a:t>
            </a:r>
          </a:p>
        </p:txBody>
      </p:sp>
      <p:pic>
        <p:nvPicPr>
          <p:cNvPr id="24578" name="Picture 8" descr="инвентар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628775"/>
            <a:ext cx="2609850" cy="1752600"/>
          </a:xfrm>
          <a:ln w="38100">
            <a:solidFill>
              <a:srgbClr val="996633"/>
            </a:solidFill>
          </a:ln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3203575" y="1730375"/>
            <a:ext cx="5689600" cy="20145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i="1">
                <a:solidFill>
                  <a:schemeClr val="accent1"/>
                </a:solidFill>
                <a:latin typeface="Times New Roman" pitchFamily="18" charset="0"/>
              </a:rPr>
              <a:t>Подпрограмма «Эффективное управление муниципальной </a:t>
            </a:r>
          </a:p>
          <a:p>
            <a:pPr algn="ctr"/>
            <a:r>
              <a:rPr lang="ru-RU" b="1" i="1">
                <a:solidFill>
                  <a:schemeClr val="accent1"/>
                </a:solidFill>
                <a:latin typeface="Times New Roman" pitchFamily="18" charset="0"/>
              </a:rPr>
              <a:t>собственностью и земельными ресурсами поселения»</a:t>
            </a:r>
          </a:p>
          <a:p>
            <a:pPr algn="ctr"/>
            <a:r>
              <a:rPr lang="ru-RU">
                <a:solidFill>
                  <a:schemeClr val="accent1"/>
                </a:solidFill>
                <a:latin typeface="Times New Roman" pitchFamily="18" charset="0"/>
              </a:rPr>
              <a:t>2015 год – 228,0 тыс. руб.</a:t>
            </a:r>
          </a:p>
          <a:p>
            <a:pPr algn="ctr"/>
            <a:r>
              <a:rPr lang="ru-RU">
                <a:solidFill>
                  <a:schemeClr val="accent1"/>
                </a:solidFill>
                <a:latin typeface="Times New Roman" pitchFamily="18" charset="0"/>
              </a:rPr>
              <a:t>2016 год – 250,0 тыс. руб.</a:t>
            </a:r>
          </a:p>
          <a:p>
            <a:pPr algn="ctr"/>
            <a:r>
              <a:rPr lang="ru-RU">
                <a:solidFill>
                  <a:schemeClr val="accent1"/>
                </a:solidFill>
                <a:latin typeface="Times New Roman" pitchFamily="18" charset="0"/>
              </a:rPr>
              <a:t>2017 год – 250,0 тыс. руб.</a:t>
            </a:r>
          </a:p>
        </p:txBody>
      </p:sp>
      <p:pic>
        <p:nvPicPr>
          <p:cNvPr id="24580" name="Picture 5" descr="масленница 076"/>
          <p:cNvPicPr>
            <a:picLocks noChangeAspect="1" noChangeArrowheads="1"/>
          </p:cNvPicPr>
          <p:nvPr/>
        </p:nvPicPr>
        <p:blipFill>
          <a:blip r:embed="rId3"/>
          <a:srcRect b="12157"/>
          <a:stretch>
            <a:fillRect/>
          </a:stretch>
        </p:blipFill>
        <p:spPr bwMode="auto">
          <a:xfrm>
            <a:off x="827088" y="3789363"/>
            <a:ext cx="547370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6949" name="Picture 5" descr="доход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4005263"/>
            <a:ext cx="2303462" cy="1943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sz="2400" b="1" i="1" smtClean="0">
                <a:solidFill>
                  <a:schemeClr val="hlink"/>
                </a:solidFill>
              </a:rPr>
              <a:t>Муниципальная программа «Развитие местного самоуправления в Колобовском городском поселении»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solidFill>
            <a:srgbClr val="FFFF99"/>
          </a:solidFill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chemeClr val="accent1"/>
                </a:solidFill>
                <a:latin typeface="Times New Roman" pitchFamily="18" charset="0"/>
              </a:rPr>
              <a:t>Подпрограмма «Обеспечение деятельности органов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chemeClr val="accent1"/>
                </a:solidFill>
                <a:latin typeface="Times New Roman" pitchFamily="18" charset="0"/>
              </a:rPr>
              <a:t>местного самоуправления Колобовского городского поселения»   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2015 год- 4760,0 тыс. руб. 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2016 год – 4760,0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2017 год- 4760,0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600" smtClean="0">
              <a:solidFill>
                <a:schemeClr val="accent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chemeClr val="accent1"/>
                </a:solidFill>
                <a:latin typeface="Times New Roman" pitchFamily="18" charset="0"/>
              </a:rPr>
              <a:t>Подпрограмма «Развитие муниципальной службы»                 2015 год – 46,9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2016 год – 46,9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2017 год – 46,9 тыс. руб.</a:t>
            </a:r>
          </a:p>
        </p:txBody>
      </p:sp>
      <p:pic>
        <p:nvPicPr>
          <p:cNvPr id="25603" name="Picture 13" descr="зак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429000"/>
            <a:ext cx="1944687" cy="2303463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</p:spPr>
      </p:pic>
      <p:pic>
        <p:nvPicPr>
          <p:cNvPr id="25604" name="Picture 8" descr="му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4005263"/>
            <a:ext cx="1871662" cy="2303462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</p:spPr>
      </p:pic>
      <p:pic>
        <p:nvPicPr>
          <p:cNvPr id="25605" name="Picture 8" descr="инф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3833813"/>
            <a:ext cx="374491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sz="2000" b="1" i="1" smtClean="0">
                <a:solidFill>
                  <a:schemeClr val="hlink"/>
                </a:solidFill>
              </a:rPr>
              <a:t>Муниципальная программа «Обеспечение мероприятий по благоустройству населенных пунктов Колобовского городского поселения»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>
          <a:solidFill>
            <a:srgbClr val="FFFF99"/>
          </a:solidFill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Подпрограмма «Организация и обеспечение уличного освещения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 на территории Колобовского городского поселения»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chemeClr val="accent1"/>
                </a:solidFill>
              </a:rPr>
              <a:t>2015 год-1550,0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chemeClr val="accent1"/>
                </a:solidFill>
              </a:rPr>
              <a:t>2016 год- 1800,9 тыс. руб.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chemeClr val="accent1"/>
                </a:solidFill>
              </a:rPr>
              <a:t>2017 год-1821,7 тыс. руб.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Подпрограмма «Обеспечение мероприятий по содержанию 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и ремонту памятников и обелисков, содержание кладбищ»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chemeClr val="accent1"/>
                </a:solidFill>
              </a:rPr>
              <a:t>2015 год-160,0 тыс. руб.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chemeClr val="accent1"/>
                </a:solidFill>
              </a:rPr>
              <a:t>2016 год- 110,0 тыс. руб.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chemeClr val="accent1"/>
                </a:solidFill>
              </a:rPr>
              <a:t>2017 год-60,0 тыс. руб</a:t>
            </a:r>
            <a:r>
              <a:rPr lang="ru-RU" sz="1400" smtClean="0">
                <a:solidFill>
                  <a:schemeClr val="accent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Подпрограмма «Организация благоустройства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 и озеленения территории поселения»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chemeClr val="accent1"/>
                </a:solidFill>
              </a:rPr>
              <a:t>2015 год-750,0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chemeClr val="accent1"/>
                </a:solidFill>
              </a:rPr>
              <a:t>2016 год- 900,0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smtClean="0">
                <a:solidFill>
                  <a:schemeClr val="accent1"/>
                </a:solidFill>
              </a:rPr>
              <a:t>2017 год-930,0 тыс. руб.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3933825"/>
            <a:ext cx="4824412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sz="2800" b="1" i="1" smtClean="0">
                <a:solidFill>
                  <a:schemeClr val="hlink"/>
                </a:solidFill>
              </a:rPr>
              <a:t>Муниципальная</a:t>
            </a:r>
            <a:r>
              <a:rPr lang="ru-RU" sz="2800" b="1" i="1" smtClean="0"/>
              <a:t> </a:t>
            </a:r>
            <a:r>
              <a:rPr lang="ru-RU" sz="2800" b="1" i="1" smtClean="0">
                <a:solidFill>
                  <a:schemeClr val="hlink"/>
                </a:solidFill>
              </a:rPr>
              <a:t>программа «Развитие культуры и спорта на территории Колобовского городского поселения»</a:t>
            </a: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>
          <a:solidFill>
            <a:srgbClr val="FFFF99"/>
          </a:solidFill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Подпрограмма «Обеспечение деятельности, сохранение и развитие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 учреждений культуры на территории Колобовского городского поселения»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          </a:t>
            </a:r>
            <a:r>
              <a:rPr lang="ru-RU" sz="1200" smtClean="0">
                <a:solidFill>
                  <a:schemeClr val="accent1"/>
                </a:solidFill>
                <a:latin typeface="Times New Roman" pitchFamily="18" charset="0"/>
              </a:rPr>
              <a:t>2015 год – 3275,8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2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                                2016 год – 2620,2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2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                                2017 год – 2382,3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Подпрограмма «Обеспечение информационно-библиотечного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обслуживания населения»</a:t>
            </a:r>
            <a:r>
              <a:rPr lang="ru-RU" sz="14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</a:t>
            </a:r>
            <a:r>
              <a:rPr lang="ru-RU" sz="1200" smtClean="0">
                <a:solidFill>
                  <a:schemeClr val="accent1"/>
                </a:solidFill>
                <a:latin typeface="Times New Roman" pitchFamily="18" charset="0"/>
              </a:rPr>
              <a:t>2015 год – 614,3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2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                                  2016 год – 579,4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2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                                   2017 год – 516,2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Подпрограмма «Развитие физической культуры и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400" b="1" i="1" smtClean="0">
                <a:solidFill>
                  <a:schemeClr val="accent1"/>
                </a:solidFill>
                <a:latin typeface="Times New Roman" pitchFamily="18" charset="0"/>
              </a:rPr>
              <a:t>спорта на территории Колобовского городского поселения»</a:t>
            </a:r>
            <a:r>
              <a:rPr lang="ru-RU" sz="1400" smtClean="0">
                <a:solidFill>
                  <a:schemeClr val="accent1"/>
                </a:solidFill>
                <a:latin typeface="Times New Roman" pitchFamily="18" charset="0"/>
              </a:rPr>
              <a:t>                          </a:t>
            </a:r>
            <a:r>
              <a:rPr lang="ru-RU" sz="1200" smtClean="0">
                <a:solidFill>
                  <a:schemeClr val="accent1"/>
                </a:solidFill>
                <a:latin typeface="Times New Roman" pitchFamily="18" charset="0"/>
              </a:rPr>
              <a:t>2015 год – 188,0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2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                                   2016 год – 198,0 тыс. руб.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2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                                   2017 год – 181,0 тыс. руб</a:t>
            </a:r>
            <a:r>
              <a:rPr lang="ru-RU" sz="1200" smtClean="0">
                <a:latin typeface="Times New Roman" pitchFamily="18" charset="0"/>
              </a:rPr>
              <a:t>.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/>
          <a:srcRect b="13844"/>
          <a:stretch>
            <a:fillRect/>
          </a:stretch>
        </p:blipFill>
        <p:spPr bwMode="auto">
          <a:xfrm>
            <a:off x="539750" y="3933825"/>
            <a:ext cx="58324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кни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4365625"/>
            <a:ext cx="2592387" cy="230505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sz="3600" b="1" i="1" smtClean="0">
                <a:solidFill>
                  <a:schemeClr val="hlink"/>
                </a:solidFill>
              </a:rPr>
              <a:t>Внепрограммные мероприятия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>
          <a:solidFill>
            <a:srgbClr val="FFFF99"/>
          </a:solidFill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В составе непрограммных направлений деятельности органов местного самоуправления Колобовского городского поселения предусмотрены бюджетные ассигнования: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на реализацию полномочий Российской Федерации по первичному воинскому учету на территориях, где отсутствуют военные комиссариаты 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2015 год – 147,3 тыс. руб., 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2016 год – 149,1 тыс. руб., 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2017 год – 142,4 тыс. руб.;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проведение муниципальных выборов в 2015 году- 286,1 тыс. руб;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                                                                   предоставление субсидии организациям на оказание </a:t>
            </a:r>
          </a:p>
          <a:p>
            <a:pPr algn="r"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социально-значимых бытовых услуг (услуги бани) </a:t>
            </a:r>
          </a:p>
          <a:p>
            <a:pPr algn="r"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 2015 год – 120,0 тыс.  руб.,</a:t>
            </a:r>
          </a:p>
          <a:p>
            <a:pPr algn="r"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 2016 год- 120,0 тыс. руб.</a:t>
            </a:r>
          </a:p>
          <a:p>
            <a:pPr algn="r"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2017 год- 0,00 тыс. руб.</a:t>
            </a:r>
          </a:p>
        </p:txBody>
      </p:sp>
      <p:pic>
        <p:nvPicPr>
          <p:cNvPr id="28675" name="Picture 3" descr="http://0day-4you.ru/uploads/posts/2013-01/1359653181_0_764c2_fc67627a_XL.jp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437063"/>
            <a:ext cx="5715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671486" y="942958"/>
            <a:ext cx="5375317" cy="70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</a:rPr>
              <a:t>Местный бюджет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pic>
        <p:nvPicPr>
          <p:cNvPr id="15362" name="Picture 4" descr="http://allaboutfinance.ru/wp-content/uploads/2013/04/byudzh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4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16"/>
          <p:cNvSpPr>
            <a:spLocks noChangeArrowheads="1"/>
          </p:cNvSpPr>
          <p:nvPr/>
        </p:nvSpPr>
        <p:spPr bwMode="auto">
          <a:xfrm>
            <a:off x="2038350" y="1758950"/>
            <a:ext cx="65659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ctr"/>
            <a:r>
              <a:rPr lang="ru-RU" sz="2000" b="1" i="1"/>
              <a:t>Местный бюджет предназначен</a:t>
            </a:r>
          </a:p>
          <a:p>
            <a:pPr indent="457200" algn="ctr"/>
            <a:r>
              <a:rPr lang="ru-RU" sz="2000" b="1" i="1"/>
              <a:t>для исполнения расходных обязательств</a:t>
            </a:r>
          </a:p>
          <a:p>
            <a:pPr indent="457200" algn="ctr"/>
            <a:r>
              <a:rPr lang="ru-RU" sz="2000" b="1" i="1"/>
              <a:t>муниципального образования.</a:t>
            </a:r>
          </a:p>
          <a:p>
            <a:pPr indent="457200" algn="ctr"/>
            <a:r>
              <a:rPr lang="ru-RU" sz="2000" b="1" i="1"/>
              <a:t>Использование органами местного</a:t>
            </a:r>
          </a:p>
          <a:p>
            <a:pPr indent="457200" algn="ctr"/>
            <a:r>
              <a:rPr lang="ru-RU" sz="2000" b="1" i="1"/>
              <a:t>самоуправления иных форм образования</a:t>
            </a:r>
          </a:p>
          <a:p>
            <a:pPr indent="457200" algn="ctr"/>
            <a:r>
              <a:rPr lang="ru-RU" sz="2000" b="1" i="1"/>
              <a:t>и расходования денежных средств для</a:t>
            </a:r>
          </a:p>
          <a:p>
            <a:pPr indent="457200" algn="ctr"/>
            <a:r>
              <a:rPr lang="ru-RU" sz="2000" b="1" i="1"/>
              <a:t>исполнения расходных обязательств</a:t>
            </a:r>
          </a:p>
          <a:p>
            <a:pPr indent="457200" algn="ctr"/>
            <a:r>
              <a:rPr lang="ru-RU" sz="2000" b="1" i="1"/>
              <a:t>муниципальных образований </a:t>
            </a:r>
          </a:p>
          <a:p>
            <a:pPr indent="457200" algn="ctr"/>
            <a:r>
              <a:rPr lang="ru-RU" sz="2000" b="1" i="1"/>
              <a:t>не допускается.</a:t>
            </a:r>
          </a:p>
        </p:txBody>
      </p:sp>
      <p:pic>
        <p:nvPicPr>
          <p:cNvPr id="15364" name="Picture 4" descr="http://www.satulayanan.net/uploads/thumbnail/Folder-Documents-ic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3857625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ru-RU" sz="2400" smtClean="0"/>
              <a:t>Доходы Колобовского городского поселения на  2015 год и на плановый период 2016 и 2017 годов</a:t>
            </a:r>
          </a:p>
        </p:txBody>
      </p:sp>
      <p:graphicFrame>
        <p:nvGraphicFramePr>
          <p:cNvPr id="16389" name="Содержимое 3"/>
          <p:cNvGraphicFramePr>
            <a:graphicFrameLocks/>
          </p:cNvGraphicFramePr>
          <p:nvPr/>
        </p:nvGraphicFramePr>
        <p:xfrm>
          <a:off x="965200" y="1844675"/>
          <a:ext cx="8178800" cy="4064000"/>
        </p:xfrm>
        <a:graphic>
          <a:graphicData uri="http://schemas.openxmlformats.org/presentationml/2006/ole">
            <p:oleObj spid="_x0000_s16389" name="Диаграмма" r:id="rId3" imgW="8763000" imgH="4351020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1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ДИНАМИКА ПОСТУПЛЕНИЙ НАЛОГА НА ДОХОДЫ ФИЗИЧЕСКИХ ЛИЦ В ЧАСТИ  БЮДЖЕТА КОЛОБОВСКОГО ГОРОДСКОГО  ПОСЕЛЕНИЯ</a:t>
            </a:r>
          </a:p>
        </p:txBody>
      </p:sp>
      <p:pic>
        <p:nvPicPr>
          <p:cNvPr id="17522" name="Picture 111" descr="загруженно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425575"/>
            <a:ext cx="3743325" cy="31559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7520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56100" y="1412875"/>
          <a:ext cx="4787900" cy="3743325"/>
        </p:xfrm>
        <a:graphic>
          <a:graphicData uri="http://schemas.openxmlformats.org/presentationml/2006/ole">
            <p:oleObj spid="_x0000_s17520" name="Диаграмма" r:id="rId4" imgW="4800600" imgH="3413760" progId="MSGraph.Chart.8">
              <p:embed followColorScheme="full"/>
            </p:oleObj>
          </a:graphicData>
        </a:graphic>
      </p:graphicFrame>
      <p:sp>
        <p:nvSpPr>
          <p:cNvPr id="17523" name="Rectangle 115"/>
          <p:cNvSpPr>
            <a:spLocks noChangeArrowheads="1"/>
          </p:cNvSpPr>
          <p:nvPr/>
        </p:nvSpPr>
        <p:spPr bwMode="auto">
          <a:xfrm>
            <a:off x="468313" y="5314950"/>
            <a:ext cx="8496300" cy="915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>
                <a:solidFill>
                  <a:schemeClr val="accent1"/>
                </a:solidFill>
                <a:latin typeface="Times New Roman" pitchFamily="18" charset="0"/>
              </a:rPr>
              <a:t>Доля налога на доходы физических лиц в структуре налоговых доходов в 2015 году прогнозируется в размере 81,8%. К оценке 2014 года поступления налога на доходы физических лиц остаются на прежнем уровне.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ru-RU" sz="4000" b="1" smtClean="0">
                <a:latin typeface="Arial" charset="0"/>
              </a:rPr>
              <a:t>Акцизы на нефтепродукты</a:t>
            </a:r>
          </a:p>
        </p:txBody>
      </p:sp>
      <p:pic>
        <p:nvPicPr>
          <p:cNvPr id="170007" name="Picture 23" descr="ANd9GcRsqV_g7GEEdlNIci9yIjrqW5gAMgVE_VnhVH8hy-mQMExrgsJ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358900"/>
            <a:ext cx="3527425" cy="2070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aphicFrame>
        <p:nvGraphicFramePr>
          <p:cNvPr id="18528" name="Object 18"/>
          <p:cNvGraphicFramePr>
            <a:graphicFrameLocks noChangeAspect="1"/>
          </p:cNvGraphicFramePr>
          <p:nvPr/>
        </p:nvGraphicFramePr>
        <p:xfrm>
          <a:off x="4572000" y="1125538"/>
          <a:ext cx="4398963" cy="4032250"/>
        </p:xfrm>
        <a:graphic>
          <a:graphicData uri="http://schemas.openxmlformats.org/presentationml/2006/ole">
            <p:oleObj spid="_x0000_s18528" name="Диаграмма" r:id="rId5" imgW="5189220" imgH="3886200" progId="MSGraph.Chart.8">
              <p:embed followColorScheme="full"/>
            </p:oleObj>
          </a:graphicData>
        </a:graphic>
      </p:graphicFrame>
      <p:sp>
        <p:nvSpPr>
          <p:cNvPr id="18531" name="Rectangle 97"/>
          <p:cNvSpPr>
            <a:spLocks noChangeArrowheads="1"/>
          </p:cNvSpPr>
          <p:nvPr/>
        </p:nvSpPr>
        <p:spPr bwMode="auto">
          <a:xfrm>
            <a:off x="468313" y="4581525"/>
            <a:ext cx="8491537" cy="14652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accent1"/>
                </a:solidFill>
              </a:rPr>
              <a:t>С 2014 года в состав доходов местного бюджета включаются акцизы по нефтепродуктам.</a:t>
            </a:r>
          </a:p>
          <a:p>
            <a:r>
              <a:rPr lang="ru-RU">
                <a:solidFill>
                  <a:schemeClr val="accent1"/>
                </a:solidFill>
              </a:rPr>
              <a:t> Данный вид дохода является одним из источников формирования дорожного фонда (который расходуется на ремонт и содержание автомобильных дорог).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Прямоугольник 2"/>
          <p:cNvPicPr>
            <a:picLocks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628650" y="165100"/>
            <a:ext cx="71501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250825" y="908050"/>
            <a:ext cx="84248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800" b="1" u="sng">
                <a:cs typeface="Times New Roman" pitchFamily="18" charset="0"/>
              </a:rPr>
              <a:t>Расходы бюджета </a:t>
            </a:r>
            <a:r>
              <a:rPr lang="ru-RU" sz="2800">
                <a:cs typeface="Times New Roman" pitchFamily="18" charset="0"/>
              </a:rPr>
              <a:t>– выплачиваемые из бюджета денежные средства.</a:t>
            </a:r>
            <a:endParaRPr lang="ru-RU" sz="2800"/>
          </a:p>
        </p:txBody>
      </p:sp>
      <p:sp>
        <p:nvSpPr>
          <p:cNvPr id="6" name="Пятиугольник 5"/>
          <p:cNvSpPr>
            <a:spLocks noChangeArrowheads="1"/>
          </p:cNvSpPr>
          <p:nvPr/>
        </p:nvSpPr>
        <p:spPr bwMode="auto">
          <a:xfrm>
            <a:off x="73025" y="1982788"/>
            <a:ext cx="6143625" cy="990600"/>
          </a:xfrm>
          <a:prstGeom prst="homePlate">
            <a:avLst>
              <a:gd name="adj" fmla="val 49989"/>
            </a:avLst>
          </a:prstGeom>
          <a:solidFill>
            <a:srgbClr val="FFFF00"/>
          </a:solidFill>
          <a:ln w="9525" algn="ctr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u="sng">
                <a:cs typeface="Times New Roman" pitchFamily="18" charset="0"/>
              </a:rPr>
              <a:t>Объём расходов </a:t>
            </a:r>
            <a:r>
              <a:rPr lang="ru-RU">
                <a:cs typeface="Times New Roman" pitchFamily="18" charset="0"/>
              </a:rPr>
              <a:t>определяется исходя из объёма средств, необходимых для исполнения установленных законодательством полномочий органов местного самоуправления</a:t>
            </a:r>
            <a:endParaRPr lang="ru-RU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20484" name="Схема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6950" y="3279775"/>
            <a:ext cx="6273800" cy="3365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sz="2000" b="1" i="1" smtClean="0">
                <a:solidFill>
                  <a:schemeClr val="hlink"/>
                </a:solidFill>
              </a:rPr>
              <a:t>Муниципальная программа</a:t>
            </a:r>
            <a:r>
              <a:rPr lang="ru-RU" sz="4000" b="1" i="1" smtClean="0">
                <a:solidFill>
                  <a:schemeClr val="hlink"/>
                </a:solidFill>
              </a:rPr>
              <a:t> </a:t>
            </a:r>
            <a:r>
              <a:rPr lang="ru-RU" sz="1800" b="1" i="1" smtClean="0">
                <a:solidFill>
                  <a:schemeClr val="hlink"/>
                </a:solidFill>
              </a:rPr>
              <a:t>«Обеспечение мероприятий в        области гражданской обороны, чрезвычайных ситуаций, пожарной безопасности, безопасности людей на водных объектах и профилактике терроризма и экстримизма»</a:t>
            </a:r>
          </a:p>
        </p:txBody>
      </p:sp>
      <p:pic>
        <p:nvPicPr>
          <p:cNvPr id="21506" name="Picture 12" descr="ANd9GcRsQoWVEptpD3xuoJQe0HKK9Id954orjfdV3GYXTJq7AVwK_ti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341438"/>
            <a:ext cx="2209800" cy="2066925"/>
          </a:xfrm>
          <a:ln w="38100">
            <a:solidFill>
              <a:schemeClr val="tx1"/>
            </a:solidFill>
          </a:ln>
        </p:spPr>
      </p:pic>
      <p:pic>
        <p:nvPicPr>
          <p:cNvPr id="21507" name="Picture 10" descr="ANd9GcQcoXGDc8d9qPBGz_wBp-IqDTafbhtu6H7LW3HgSUT5JqV6YRPlU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2492375"/>
            <a:ext cx="2160588" cy="18367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3779838" y="1763713"/>
            <a:ext cx="5184775" cy="44735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 b="1" i="1">
                <a:solidFill>
                  <a:schemeClr val="accent1"/>
                </a:solidFill>
              </a:rPr>
              <a:t>Подпрограмма «Осуществление мероприятий </a:t>
            </a:r>
          </a:p>
          <a:p>
            <a:pPr algn="ctr"/>
            <a:r>
              <a:rPr lang="ru-RU" sz="1200" b="1" i="1">
                <a:solidFill>
                  <a:schemeClr val="accent1"/>
                </a:solidFill>
              </a:rPr>
              <a:t>в области ГОЧС»</a:t>
            </a:r>
          </a:p>
          <a:p>
            <a:pPr algn="r"/>
            <a:r>
              <a:rPr lang="ru-RU" sz="1200">
                <a:solidFill>
                  <a:schemeClr val="accent1"/>
                </a:solidFill>
              </a:rPr>
              <a:t> 2015 год- 20,0 тыс. руб</a:t>
            </a:r>
          </a:p>
          <a:p>
            <a:pPr algn="ctr"/>
            <a:endParaRPr lang="ru-RU" sz="1200">
              <a:solidFill>
                <a:schemeClr val="accent1"/>
              </a:solidFill>
            </a:endParaRPr>
          </a:p>
          <a:p>
            <a:pPr algn="r"/>
            <a:r>
              <a:rPr lang="ru-RU" sz="1200">
                <a:solidFill>
                  <a:schemeClr val="accent1"/>
                </a:solidFill>
              </a:rPr>
              <a:t>   2016 год  - 20,0 тыс. руб.</a:t>
            </a:r>
          </a:p>
          <a:p>
            <a:pPr algn="r"/>
            <a:r>
              <a:rPr lang="ru-RU" sz="1200">
                <a:solidFill>
                  <a:schemeClr val="accent1"/>
                </a:solidFill>
              </a:rPr>
              <a:t>                                                                                                               2017 год – 20,0 тыс. руб.</a:t>
            </a:r>
          </a:p>
          <a:p>
            <a:pPr algn="ctr"/>
            <a:r>
              <a:rPr lang="ru-RU" sz="1200" b="1" i="1">
                <a:solidFill>
                  <a:schemeClr val="accent1"/>
                </a:solidFill>
              </a:rPr>
              <a:t>Подпрограмма «Осуществление мер пожарной безопасности</a:t>
            </a:r>
          </a:p>
          <a:p>
            <a:pPr algn="ctr"/>
            <a:r>
              <a:rPr lang="ru-RU" sz="1200" b="1" i="1">
                <a:solidFill>
                  <a:schemeClr val="accent1"/>
                </a:solidFill>
              </a:rPr>
              <a:t> на территории поселения»</a:t>
            </a:r>
            <a:r>
              <a:rPr lang="ru-RU" sz="1200">
                <a:solidFill>
                  <a:schemeClr val="accent1"/>
                </a:solidFill>
              </a:rPr>
              <a:t> </a:t>
            </a:r>
          </a:p>
          <a:p>
            <a:pPr algn="r"/>
            <a:r>
              <a:rPr lang="ru-RU" sz="1200">
                <a:solidFill>
                  <a:schemeClr val="accent1"/>
                </a:solidFill>
              </a:rPr>
              <a:t>                                                 2015 год – 199,9 тыс. руб</a:t>
            </a:r>
          </a:p>
          <a:p>
            <a:pPr algn="r"/>
            <a:r>
              <a:rPr lang="ru-RU" sz="1200">
                <a:solidFill>
                  <a:schemeClr val="accent1"/>
                </a:solidFill>
              </a:rPr>
              <a:t>                                                 2016 год – 199,9 тыс. руб</a:t>
            </a:r>
          </a:p>
          <a:p>
            <a:pPr algn="r"/>
            <a:r>
              <a:rPr lang="ru-RU" sz="1200">
                <a:solidFill>
                  <a:schemeClr val="accent1"/>
                </a:solidFill>
              </a:rPr>
              <a:t>                                               2017 год 299,9 тыс. руб.</a:t>
            </a:r>
          </a:p>
          <a:p>
            <a:pPr algn="ctr"/>
            <a:r>
              <a:rPr lang="ru-RU" sz="1200">
                <a:solidFill>
                  <a:schemeClr val="accent1"/>
                </a:solidFill>
              </a:rPr>
              <a:t>        </a:t>
            </a:r>
            <a:r>
              <a:rPr lang="ru-RU" sz="1200" b="1" i="1">
                <a:solidFill>
                  <a:schemeClr val="accent1"/>
                </a:solidFill>
              </a:rPr>
              <a:t>Подпрограмма «Обеспечение мероприятий по безопасности людей  на водных объектах поселения»</a:t>
            </a:r>
            <a:r>
              <a:rPr lang="ru-RU" sz="1200">
                <a:solidFill>
                  <a:schemeClr val="accent1"/>
                </a:solidFill>
              </a:rPr>
              <a:t>    </a:t>
            </a:r>
          </a:p>
          <a:p>
            <a:pPr algn="r"/>
            <a:r>
              <a:rPr lang="ru-RU" sz="1200">
                <a:solidFill>
                  <a:schemeClr val="accent1"/>
                </a:solidFill>
              </a:rPr>
              <a:t>                                                             2015 год – 130,4тыс. руб.                                                         2016 год – 105,4 тыс. руб.</a:t>
            </a:r>
          </a:p>
          <a:p>
            <a:pPr algn="r"/>
            <a:r>
              <a:rPr lang="ru-RU" sz="1200">
                <a:solidFill>
                  <a:schemeClr val="accent1"/>
                </a:solidFill>
              </a:rPr>
              <a:t>                                                            2017год – 100,4 тыс. руб</a:t>
            </a:r>
          </a:p>
          <a:p>
            <a:pPr algn="ctr"/>
            <a:r>
              <a:rPr lang="ru-RU" sz="1200" b="1" i="1">
                <a:solidFill>
                  <a:schemeClr val="accent1"/>
                </a:solidFill>
              </a:rPr>
              <a:t>Подпрограмма «Обеспечение мероприятий по </a:t>
            </a:r>
          </a:p>
          <a:p>
            <a:pPr algn="ctr"/>
            <a:r>
              <a:rPr lang="ru-RU" sz="1200" b="1" i="1">
                <a:solidFill>
                  <a:schemeClr val="accent1"/>
                </a:solidFill>
              </a:rPr>
              <a:t>профилактике мер по терроризму и экстримизму,</a:t>
            </a:r>
          </a:p>
          <a:p>
            <a:pPr algn="ctr"/>
            <a:r>
              <a:rPr lang="ru-RU" sz="1200" b="1" i="1">
                <a:solidFill>
                  <a:schemeClr val="accent1"/>
                </a:solidFill>
              </a:rPr>
              <a:t> гармонизации межэтнических отношений, </a:t>
            </a:r>
          </a:p>
          <a:p>
            <a:pPr algn="ctr"/>
            <a:r>
              <a:rPr lang="ru-RU" sz="1200" b="1" i="1">
                <a:solidFill>
                  <a:schemeClr val="accent1"/>
                </a:solidFill>
              </a:rPr>
              <a:t>профилактике проявления ксенофобии  </a:t>
            </a:r>
          </a:p>
          <a:p>
            <a:pPr algn="r"/>
            <a:r>
              <a:rPr lang="ru-RU" sz="1200">
                <a:solidFill>
                  <a:schemeClr val="accent1"/>
                </a:solidFill>
              </a:rPr>
              <a:t>                                                                    2015 год – 1,0 тыс. руб</a:t>
            </a:r>
          </a:p>
          <a:p>
            <a:pPr algn="r"/>
            <a:r>
              <a:rPr lang="ru-RU" sz="1200">
                <a:solidFill>
                  <a:schemeClr val="accent1"/>
                </a:solidFill>
              </a:rPr>
              <a:t>                                                                2016 год – 1,0 тыс. руб</a:t>
            </a:r>
          </a:p>
          <a:p>
            <a:pPr algn="r"/>
            <a:r>
              <a:rPr lang="ru-RU" sz="1200">
                <a:solidFill>
                  <a:schemeClr val="accent1"/>
                </a:solidFill>
              </a:rPr>
              <a:t>                                                                        2017 год – 1,0 тыс. руб.</a:t>
            </a:r>
          </a:p>
        </p:txBody>
      </p:sp>
      <p:pic>
        <p:nvPicPr>
          <p:cNvPr id="21509" name="Picture 8" descr="рупор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292600"/>
            <a:ext cx="3240087" cy="2160588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sz="2400" b="1" i="1" smtClean="0">
                <a:solidFill>
                  <a:schemeClr val="hlink"/>
                </a:solidFill>
              </a:rPr>
              <a:t>Муниципальная программа «Развитие автомобильных дорог на территории Колобовского городского поселения»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3492500" y="1412875"/>
            <a:ext cx="4916488" cy="5111750"/>
          </a:xfrm>
          <a:solidFill>
            <a:srgbClr val="FFFF99"/>
          </a:solidFill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1600" b="1" i="1" smtClean="0">
                <a:solidFill>
                  <a:schemeClr val="accent1"/>
                </a:solidFill>
              </a:rPr>
              <a:t>Подпрограмма «Содержание и ремонт дорог, мостов и </a:t>
            </a:r>
          </a:p>
          <a:p>
            <a:pPr algn="ctr">
              <a:buFont typeface="Arial" charset="0"/>
              <a:buNone/>
            </a:pPr>
            <a:r>
              <a:rPr lang="ru-RU" sz="1600" b="1" i="1" smtClean="0">
                <a:solidFill>
                  <a:schemeClr val="accent1"/>
                </a:solidFill>
              </a:rPr>
              <a:t>переходов внутри населенных пунктов поселения» </a:t>
            </a:r>
          </a:p>
          <a:p>
            <a:pPr algn="ctr">
              <a:buFont typeface="Arial" charset="0"/>
              <a:buNone/>
            </a:pPr>
            <a:r>
              <a:rPr lang="ru-RU" sz="1600" smtClean="0">
                <a:solidFill>
                  <a:schemeClr val="accent1"/>
                </a:solidFill>
              </a:rPr>
              <a:t>       2015 год – 4080,0 тыс. руб                                                                                   2016 год – 1775,5 тыс. руб                                                                                     2017 год – 1750,0 тыс. руб</a:t>
            </a:r>
            <a:r>
              <a:rPr lang="ru-RU" sz="2000" smtClean="0">
                <a:solidFill>
                  <a:schemeClr val="accent1"/>
                </a:solidFill>
              </a:rPr>
              <a:t>.</a:t>
            </a:r>
            <a:r>
              <a:rPr lang="ru-RU" smtClean="0">
                <a:solidFill>
                  <a:schemeClr val="accent1"/>
                </a:solidFill>
              </a:rPr>
              <a:t>  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/>
          <a:srcRect b="14561"/>
          <a:stretch>
            <a:fillRect/>
          </a:stretch>
        </p:blipFill>
        <p:spPr bwMode="auto">
          <a:xfrm>
            <a:off x="468313" y="1125538"/>
            <a:ext cx="30241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23850" y="3573463"/>
            <a:ext cx="3168650" cy="2047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accent1"/>
                </a:solidFill>
              </a:rPr>
              <a:t>Подпрограмма «Обеспечение безопасности дорожного движения»</a:t>
            </a:r>
            <a:r>
              <a:rPr lang="ru-RU" sz="1600">
                <a:solidFill>
                  <a:schemeClr val="accent1"/>
                </a:solidFill>
              </a:rPr>
              <a:t> </a:t>
            </a:r>
          </a:p>
          <a:p>
            <a:r>
              <a:rPr lang="ru-RU" sz="1600">
                <a:solidFill>
                  <a:schemeClr val="accent1"/>
                </a:solidFill>
              </a:rPr>
              <a:t>2015 год – 150,0 тыс. руб</a:t>
            </a:r>
          </a:p>
          <a:p>
            <a:r>
              <a:rPr lang="ru-RU" sz="1600">
                <a:solidFill>
                  <a:schemeClr val="accent1"/>
                </a:solidFill>
              </a:rPr>
              <a:t>                                                                                                                   2016 год – 80,0 тыс. руб.</a:t>
            </a:r>
          </a:p>
          <a:p>
            <a:r>
              <a:rPr lang="ru-RU" sz="1600">
                <a:solidFill>
                  <a:schemeClr val="accent1"/>
                </a:solidFill>
              </a:rPr>
              <a:t>                                                                                                                  2017 год – 60,0 тыс. руб</a:t>
            </a:r>
          </a:p>
        </p:txBody>
      </p:sp>
      <p:pic>
        <p:nvPicPr>
          <p:cNvPr id="22533" name="Picture 6" descr="знаки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3357563"/>
            <a:ext cx="489585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ru-RU" sz="2000" b="1" i="1" smtClean="0">
                <a:solidFill>
                  <a:schemeClr val="hlink"/>
                </a:solidFill>
              </a:rPr>
              <a:t>Муниципальная программа «Обеспечение доступным и комфортным жильем, услугами жилищно-коммунального хозяйства населения Колобовского городского поселения»</a:t>
            </a:r>
          </a:p>
        </p:txBody>
      </p:sp>
      <p:pic>
        <p:nvPicPr>
          <p:cNvPr id="23554" name="Picture 8" descr="лампа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565275"/>
            <a:ext cx="2447925" cy="1935163"/>
          </a:xfrm>
          <a:ln w="38100">
            <a:solidFill>
              <a:srgbClr val="996633"/>
            </a:solidFill>
          </a:ln>
        </p:spPr>
      </p:pic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3132138" y="1617663"/>
            <a:ext cx="5761037" cy="18573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 i="1">
                <a:solidFill>
                  <a:schemeClr val="accent1"/>
                </a:solidFill>
                <a:latin typeface="Times New Roman" pitchFamily="18" charset="0"/>
              </a:rPr>
              <a:t>Подпрограмма «Переселение граждан из аварийного жилищного фонда с учетом необходимости развития малоэтажного строительства на территории Колобовского городского поселения»</a:t>
            </a:r>
          </a:p>
          <a:p>
            <a:pPr algn="r"/>
            <a:r>
              <a:rPr lang="ru-RU" sz="1000">
                <a:solidFill>
                  <a:schemeClr val="accent1"/>
                </a:solidFill>
                <a:latin typeface="Times New Roman" pitchFamily="18" charset="0"/>
              </a:rPr>
              <a:t>2015 год –0,0 тыс. руб.</a:t>
            </a:r>
          </a:p>
          <a:p>
            <a:pPr algn="r"/>
            <a:r>
              <a:rPr lang="ru-RU" sz="1000">
                <a:solidFill>
                  <a:schemeClr val="accent1"/>
                </a:solidFill>
                <a:latin typeface="Times New Roman" pitchFamily="18" charset="0"/>
              </a:rPr>
              <a:t>2016 год – 1809,5 тыс. руб.</a:t>
            </a:r>
          </a:p>
          <a:p>
            <a:pPr algn="r"/>
            <a:r>
              <a:rPr lang="ru-RU" sz="1000">
                <a:solidFill>
                  <a:schemeClr val="accent1"/>
                </a:solidFill>
                <a:latin typeface="Times New Roman" pitchFamily="18" charset="0"/>
              </a:rPr>
              <a:t>2017 год – 0,0 тыс. руб.</a:t>
            </a:r>
          </a:p>
          <a:p>
            <a:pPr algn="r"/>
            <a:r>
              <a:rPr lang="ru-RU" sz="1400" b="1" i="1">
                <a:solidFill>
                  <a:schemeClr val="accent1"/>
                </a:solidFill>
                <a:latin typeface="Times New Roman" pitchFamily="18" charset="0"/>
              </a:rPr>
              <a:t>Подпрограмма «Содержание и ремонт муниципального имущества»</a:t>
            </a:r>
            <a:r>
              <a:rPr lang="ru-RU" sz="1000">
                <a:solidFill>
                  <a:schemeClr val="accent1"/>
                </a:solidFill>
              </a:rPr>
              <a:t> </a:t>
            </a:r>
            <a:r>
              <a:rPr lang="ru-RU" sz="1000">
                <a:solidFill>
                  <a:schemeClr val="accent1"/>
                </a:solidFill>
                <a:latin typeface="Times New Roman" pitchFamily="18" charset="0"/>
              </a:rPr>
              <a:t>2015 год –2625,8 тыс. руб.</a:t>
            </a:r>
          </a:p>
          <a:p>
            <a:pPr algn="r"/>
            <a:r>
              <a:rPr lang="ru-RU" sz="100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           2016 год- 1540,6 тыс. руб.                                                                                                                     2017 год -  1575,6 тыс. руб</a:t>
            </a:r>
            <a:r>
              <a:rPr lang="ru-RU" sz="1000"/>
              <a:t>.</a:t>
            </a: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179388" y="3825875"/>
            <a:ext cx="5040312" cy="2616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 i="1">
                <a:solidFill>
                  <a:schemeClr val="accent1"/>
                </a:solidFill>
                <a:latin typeface="Times New Roman" pitchFamily="18" charset="0"/>
              </a:rPr>
              <a:t>Подпрограмма «Обеспечение энергосбережения и энергетической</a:t>
            </a:r>
          </a:p>
          <a:p>
            <a:pPr algn="ctr"/>
            <a:r>
              <a:rPr lang="ru-RU" sz="1400" b="1" i="1">
                <a:solidFill>
                  <a:schemeClr val="accent1"/>
                </a:solidFill>
                <a:latin typeface="Times New Roman" pitchFamily="18" charset="0"/>
              </a:rPr>
              <a:t> эффективности в Колобовском городском поселении»</a:t>
            </a:r>
            <a:r>
              <a:rPr lang="ru-RU" sz="1200">
                <a:solidFill>
                  <a:schemeClr val="accent1"/>
                </a:solidFill>
                <a:latin typeface="Times New Roman" pitchFamily="18" charset="0"/>
              </a:rPr>
              <a:t>              </a:t>
            </a:r>
          </a:p>
          <a:p>
            <a:pPr algn="ctr"/>
            <a:r>
              <a:rPr lang="ru-RU" sz="120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     </a:t>
            </a:r>
          </a:p>
          <a:p>
            <a:pPr algn="ctr"/>
            <a:r>
              <a:rPr lang="ru-RU" sz="1200">
                <a:solidFill>
                  <a:schemeClr val="accent1"/>
                </a:solidFill>
                <a:latin typeface="Times New Roman" pitchFamily="18" charset="0"/>
              </a:rPr>
              <a:t> 2015 год- 131,0 тыс. руб</a:t>
            </a:r>
          </a:p>
          <a:p>
            <a:pPr algn="ctr"/>
            <a:r>
              <a:rPr lang="ru-RU" sz="120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             </a:t>
            </a:r>
          </a:p>
          <a:p>
            <a:pPr algn="ctr"/>
            <a:r>
              <a:rPr lang="ru-RU" sz="1200">
                <a:solidFill>
                  <a:schemeClr val="accent1"/>
                </a:solidFill>
                <a:latin typeface="Times New Roman" pitchFamily="18" charset="0"/>
              </a:rPr>
              <a:t>2016 год –80,0 тыс. руб.                                                                                                                     2017 год – 100,0 тыс. руб.</a:t>
            </a:r>
          </a:p>
          <a:p>
            <a:pPr algn="ctr"/>
            <a:r>
              <a:rPr lang="ru-RU" sz="1400" b="1" i="1">
                <a:solidFill>
                  <a:schemeClr val="accent1"/>
                </a:solidFill>
                <a:latin typeface="Times New Roman" pitchFamily="18" charset="0"/>
              </a:rPr>
              <a:t>Подпрограмма «Развитие инженерных инфраструктур</a:t>
            </a:r>
          </a:p>
          <a:p>
            <a:pPr algn="ctr"/>
            <a:r>
              <a:rPr lang="ru-RU" sz="1400" b="1" i="1">
                <a:solidFill>
                  <a:schemeClr val="accent1"/>
                </a:solidFill>
                <a:latin typeface="Times New Roman" pitchFamily="18" charset="0"/>
              </a:rPr>
              <a:t> Колобовского городского поселения»</a:t>
            </a:r>
            <a:r>
              <a:rPr lang="ru-RU" sz="1200">
                <a:solidFill>
                  <a:schemeClr val="accent1"/>
                </a:solidFill>
                <a:latin typeface="Times New Roman" pitchFamily="18" charset="0"/>
              </a:rPr>
              <a:t>                    </a:t>
            </a:r>
          </a:p>
          <a:p>
            <a:pPr algn="ctr"/>
            <a:r>
              <a:rPr lang="ru-RU" sz="120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2015 год – 1310,5 тыс. руб.</a:t>
            </a:r>
          </a:p>
          <a:p>
            <a:pPr algn="ctr"/>
            <a:r>
              <a:rPr lang="ru-RU" sz="120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2016 год –502,8 тыс. руб.</a:t>
            </a:r>
          </a:p>
          <a:p>
            <a:pPr algn="ctr"/>
            <a:r>
              <a:rPr lang="ru-RU" sz="120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2017 год – 492,7 тыс. руб.</a:t>
            </a:r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188" y="3662363"/>
            <a:ext cx="3960812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792</Words>
  <Application>Microsoft Office PowerPoint</Application>
  <PresentationFormat>Экран (4:3)</PresentationFormat>
  <Paragraphs>130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Constantia</vt:lpstr>
      <vt:lpstr>Тема Office</vt:lpstr>
      <vt:lpstr>Диаграмма</vt:lpstr>
      <vt:lpstr>Администрация Колобовского городского поселения</vt:lpstr>
      <vt:lpstr>Слайд 2</vt:lpstr>
      <vt:lpstr>Доходы Колобовского городского поселения на  2015 год и на плановый период 2016 и 2017 годов</vt:lpstr>
      <vt:lpstr>ДИНАМИКА ПОСТУПЛЕНИЙ НАЛОГА НА ДОХОДЫ ФИЗИЧЕСКИХ ЛИЦ В ЧАСТИ  БЮДЖЕТА КОЛОБОВСКОГО ГОРОДСКОГО  ПОСЕЛЕНИЯ</vt:lpstr>
      <vt:lpstr>Акцизы на нефтепродукты</vt:lpstr>
      <vt:lpstr>Слайд 6</vt:lpstr>
      <vt:lpstr>Муниципальная программа «Обеспечение мероприятий в        области гражданской обороны, чрезвычайных ситуаций, пожарной безопасности, безопасности людей на водных объектах и профилактике терроризма и экстримизма»</vt:lpstr>
      <vt:lpstr>Муниципальная программа «Развитие автомобильных дорог на территории Колобовского городского поселения»</vt:lpstr>
      <vt:lpstr>Муниципальная программа «Обеспечение доступным и комфортным жильем, услугами жилищно-коммунального хозяйства населения Колобовского городского поселения»</vt:lpstr>
      <vt:lpstr>Муниципальная программа «Совершенствование управлением муниципальной собственностью Колобовского городского поселения»</vt:lpstr>
      <vt:lpstr>Муниципальная программа «Развитие местного самоуправления в Колобовском городском поселении»</vt:lpstr>
      <vt:lpstr>Муниципальная программа «Обеспечение мероприятий по благоустройству населенных пунктов Колобовского городского поселения»</vt:lpstr>
      <vt:lpstr>Муниципальная программа «Развитие культуры и спорта на территории Колобовского городского поселения»</vt:lpstr>
      <vt:lpstr>Внепрограммные мероприятия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Остаповского сельского поселения</dc:title>
  <dc:creator>svetlana</dc:creator>
  <cp:lastModifiedBy>Comp</cp:lastModifiedBy>
  <cp:revision>37</cp:revision>
  <dcterms:created xsi:type="dcterms:W3CDTF">2014-10-15T08:27:54Z</dcterms:created>
  <dcterms:modified xsi:type="dcterms:W3CDTF">2014-12-09T07:12:21Z</dcterms:modified>
</cp:coreProperties>
</file>