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2" r:id="rId5"/>
    <p:sldId id="295" r:id="rId6"/>
    <p:sldId id="261" r:id="rId7"/>
    <p:sldId id="263" r:id="rId8"/>
    <p:sldId id="296" r:id="rId9"/>
    <p:sldId id="264" r:id="rId10"/>
    <p:sldId id="280" r:id="rId11"/>
    <p:sldId id="298" r:id="rId12"/>
    <p:sldId id="265" r:id="rId13"/>
    <p:sldId id="268" r:id="rId14"/>
    <p:sldId id="299" r:id="rId15"/>
    <p:sldId id="291" r:id="rId16"/>
    <p:sldId id="29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57D3FF"/>
    <a:srgbClr val="C59EE2"/>
    <a:srgbClr val="C1A1C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—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_____Microsoft_Office_Excel1.xlsx"/><Relationship Id="rId1" Type="http://schemas.openxmlformats.org/officeDocument/2006/relationships/image" Target="../media/image5.jpeg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2.xlsx"/><Relationship Id="rId1" Type="http://schemas.openxmlformats.org/officeDocument/2006/relationships/image" Target="../media/image6.png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package" Target="../embeddings/_____Microsoft_Office_Excel3.xlsx"/><Relationship Id="rId1" Type="http://schemas.openxmlformats.org/officeDocument/2006/relationships/image" Target="../media/image5.jpeg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4.xlsx"/><Relationship Id="rId4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31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1746004697312001E-2"/>
          <c:y val="1.8629581897616342E-2"/>
          <c:w val="0.9249706339523619"/>
          <c:h val="0.852566403649376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explosion val="22"/>
          <c:dPt>
            <c:idx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>
                <a:outerShdw blurRad="266700" dist="1854200" dir="12660000" sx="157000" sy="157000" algn="ctr" rotWithShape="0">
                  <a:srgbClr val="000000">
                    <a:alpha val="62000"/>
                  </a:srgbClr>
                </a:outerShdw>
              </a:effectLst>
              <a:scene3d>
                <a:camera prst="orthographicFront"/>
                <a:lightRig rig="threePt" dir="t"/>
              </a:scene3d>
              <a:sp3d contourW="25400" prstMaterial="plastic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6.1185532743886176E-2"/>
                  <c:y val="1.87500087325367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Налоговые</a:t>
                    </a:r>
                    <a:r>
                      <a:rPr lang="ru-RU" baseline="0" dirty="0" smtClean="0"/>
                      <a:t> – </a:t>
                    </a:r>
                    <a:r>
                      <a:rPr lang="ru-RU" baseline="0" dirty="0" smtClean="0"/>
                      <a:t>9661,7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23978210872482608"/>
                      <c:h val="8.699761530601828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42748382232799337"/>
                  <c:y val="4.287431973397530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Неналоговые; </a:t>
                    </a:r>
                    <a:r>
                      <a:rPr lang="ru-RU" dirty="0" smtClean="0"/>
                      <a:t>458,2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32561934055118108"/>
                      <c:h val="8.699759553410460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6.8342149500514038E-3"/>
                  <c:y val="-8.200267176471715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Безвозмездные поступления; </a:t>
                    </a:r>
                  </a:p>
                  <a:p>
                    <a:r>
                      <a:rPr lang="ru-RU" baseline="0" dirty="0" smtClean="0"/>
                      <a:t>13351,8</a:t>
                    </a:r>
                    <a:endParaRPr lang="ru-RU" baseline="0" dirty="0" smtClean="0"/>
                  </a:p>
                </c:rich>
              </c:tx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27462736712048424"/>
                      <c:h val="0.15821087745046283"/>
                    </c:manualLayout>
                  </c15:layout>
                  <c15:dlblFieldTable/>
                  <c15:showDataLabelsRange val="0"/>
                </c:ext>
              </c:extLst>
            </c:dLbl>
            <c:numFmt formatCode="#,##0.00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2060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showCatName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</c:v>
                </c:pt>
                <c:pt idx="1">
                  <c:v>Неналоговые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38.5</c:v>
                </c:pt>
                <c:pt idx="1">
                  <c:v>3.5</c:v>
                </c:pt>
                <c:pt idx="2">
                  <c:v>58</c:v>
                </c:pt>
              </c:numCache>
            </c:numRef>
          </c:val>
        </c:ser>
      </c:pie3DChart>
      <c:spPr>
        <a:blipFill dpi="0" rotWithShape="1">
          <a:blip xmlns:r="http://schemas.openxmlformats.org/officeDocument/2006/relationships" r:embed="rId1">
            <a:alphaModFix amt="75000"/>
          </a:blip>
          <a:srcRect/>
          <a:stretch>
            <a:fillRect/>
          </a:stretch>
        </a:blip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809127910225456"/>
          <c:y val="0.94677067256579084"/>
          <c:w val="0.56381744179549353"/>
          <c:h val="5.0334581378446284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ln>
                <a:noFill/>
              </a:ln>
              <a:solidFill>
                <a:srgbClr val="002060"/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floor>
      <c:spPr>
        <a:gradFill>
          <a:gsLst>
            <a:gs pos="17000">
              <a:schemeClr val="bg2">
                <a:tint val="97000"/>
                <a:hueMod val="162000"/>
                <a:satMod val="200000"/>
                <a:lumMod val="124000"/>
              </a:schemeClr>
            </a:gs>
            <a:gs pos="73228">
              <a:srgbClr val="FFFFFF"/>
            </a:gs>
            <a:gs pos="90000">
              <a:schemeClr val="bg2">
                <a:tint val="97000"/>
                <a:hueMod val="162000"/>
                <a:satMod val="200000"/>
                <a:lumMod val="124000"/>
              </a:schemeClr>
            </a:gs>
          </a:gsLst>
          <a:lin ang="6120000" scaled="1"/>
        </a:gradFill>
        <a:ln>
          <a:noFill/>
        </a:ln>
        <a:effectLst/>
        <a:sp3d/>
      </c:spPr>
    </c:floor>
    <c:sideWall>
      <c:spPr>
        <a:gradFill>
          <a:gsLst>
            <a:gs pos="17000">
              <a:schemeClr val="bg2">
                <a:tint val="97000"/>
                <a:hueMod val="162000"/>
                <a:satMod val="200000"/>
                <a:lumMod val="124000"/>
              </a:schemeClr>
            </a:gs>
            <a:gs pos="73228">
              <a:srgbClr val="FFFFFF"/>
            </a:gs>
            <a:gs pos="90000">
              <a:schemeClr val="bg2">
                <a:tint val="97000"/>
                <a:hueMod val="162000"/>
                <a:satMod val="200000"/>
                <a:lumMod val="124000"/>
              </a:schemeClr>
            </a:gs>
          </a:gsLst>
          <a:lin ang="6120000" scaled="1"/>
        </a:gradFill>
        <a:ln>
          <a:noFill/>
        </a:ln>
        <a:effectLst/>
        <a:sp3d/>
      </c:spPr>
    </c:sideWall>
    <c:backWall>
      <c:spPr>
        <a:blipFill dpi="0" rotWithShape="1">
          <a:blip xmlns:r="http://schemas.openxmlformats.org/officeDocument/2006/relationships" r:embed="rId1">
            <a:alphaModFix amt="10000"/>
          </a:blip>
          <a:srcRect/>
          <a:stretch>
            <a:fillRect/>
          </a:stretch>
        </a:blipFill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Поступления от налогов (тыс. рублей)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lt1"/>
              </a:solidFill>
            </a:ln>
            <a:effectLst/>
            <a:sp3d contourW="25400">
              <a:contourClr>
                <a:schemeClr val="lt1"/>
              </a:contourClr>
            </a:sp3d>
          </c:spPr>
          <c:dPt>
            <c:idx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5.5999239593817501E-2"/>
                  <c:y val="-1.576254983937056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НДФЛ (</a:t>
                    </a:r>
                    <a:r>
                      <a:rPr lang="ru-RU" dirty="0" smtClean="0"/>
                      <a:t>113,9%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smtClean="0"/>
                      <a:t>к плану); </a:t>
                    </a:r>
                    <a:r>
                      <a:rPr lang="ru-RU" baseline="0" dirty="0" smtClean="0"/>
                      <a:t>6063,4</a:t>
                    </a:r>
                    <a:r>
                      <a:rPr lang="ru-RU" dirty="0" smtClean="0"/>
                      <a:t> </a:t>
                    </a:r>
                    <a:r>
                      <a:rPr lang="ru-RU" dirty="0" smtClean="0"/>
                      <a:t>тыс.руб.</a:t>
                    </a:r>
                    <a:endParaRPr lang="ru-RU" dirty="0"/>
                  </a:p>
                </c:rich>
              </c:tx>
              <c:showVal val="1"/>
              <c:showCatName val="1"/>
              <c:showSerName val="1"/>
              <c:separator>.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57037801538765"/>
                      <c:h val="0.1190196934893046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7.7080886671833881E-2"/>
                  <c:y val="8.865045561622467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Налоги на имущество, земельный налог</a:t>
                    </a:r>
                    <a:r>
                      <a:rPr lang="ru-RU" baseline="0" dirty="0" smtClean="0"/>
                      <a:t>; </a:t>
                    </a:r>
                    <a:r>
                      <a:rPr lang="ru-RU" baseline="0" dirty="0" smtClean="0"/>
                      <a:t>123,1% </a:t>
                    </a:r>
                    <a:r>
                      <a:rPr lang="ru-RU" baseline="0" dirty="0" smtClean="0"/>
                      <a:t>к плану </a:t>
                    </a:r>
                    <a:r>
                      <a:rPr lang="ru-RU" baseline="0" dirty="0" smtClean="0"/>
                      <a:t>1495,4тыс</a:t>
                    </a:r>
                    <a:r>
                      <a:rPr lang="ru-RU" baseline="0" dirty="0" smtClean="0"/>
                      <a:t>. руб.</a:t>
                    </a:r>
                  </a:p>
                </c:rich>
              </c:tx>
              <c:showVal val="1"/>
              <c:showCatName val="1"/>
              <c:separator>.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1581179597709171"/>
                  <c:y val="-0.1412619424109119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госпошлина</a:t>
                    </a:r>
                    <a:r>
                      <a:rPr lang="ru-RU" baseline="0" dirty="0" smtClean="0"/>
                      <a:t>; </a:t>
                    </a:r>
                    <a:r>
                      <a:rPr lang="ru-RU" baseline="0" dirty="0" smtClean="0"/>
                      <a:t>56,4% </a:t>
                    </a:r>
                    <a:r>
                      <a:rPr lang="ru-RU" baseline="0" dirty="0" smtClean="0"/>
                      <a:t>к плану  </a:t>
                    </a:r>
                    <a:r>
                      <a:rPr lang="ru-RU" baseline="0" dirty="0" smtClean="0"/>
                      <a:t>10, 5тыс.руб</a:t>
                    </a:r>
                    <a:r>
                      <a:rPr lang="ru-RU" baseline="0" dirty="0" smtClean="0"/>
                      <a:t>.</a:t>
                    </a:r>
                  </a:p>
                </c:rich>
              </c:tx>
              <c:showVal val="1"/>
              <c:showCatName val="1"/>
              <c:separator>.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3532875110110434"/>
                  <c:y val="-0.13442672385435428"/>
                </c:manualLayout>
              </c:layout>
              <c:tx>
                <c:rich>
                  <a:bodyPr/>
                  <a:lstStyle/>
                  <a:p>
                    <a:fld id="{99C759B3-E72B-416E-A705-9CF191F49029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 smtClean="0"/>
                      <a:t>; </a:t>
                    </a:r>
                    <a:fld id="{5279C520-9B4D-4D2C-8412-65C742DBF39A}" type="VALUE">
                      <a:rPr lang="ru-RU" baseline="0"/>
                      <a:pPr/>
                      <a:t>[ЗНАЧЕНИЕ]</a:t>
                    </a:fld>
                    <a:endParaRPr lang="ru-RU" baseline="0" dirty="0" smtClean="0"/>
                  </a:p>
                </c:rich>
              </c:tx>
              <c:showVal val="1"/>
              <c:showCatName val="1"/>
              <c:separator>.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608287403502987"/>
                      <c:h val="0.19559292059798572"/>
                    </c:manualLayout>
                  </c15:layout>
                  <c15:dlblFieldTable/>
                  <c15:showDataLabelsRange val="0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2060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CatName val="1"/>
            <c:separator>. </c:separator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НДФЛ (134,0% к плану)</c:v>
                </c:pt>
                <c:pt idx="1">
                  <c:v>Налогина имущество(152,2% к плану)</c:v>
                </c:pt>
                <c:pt idx="2">
                  <c:v>Госпошлина (133% к плану)</c:v>
                </c:pt>
                <c:pt idx="3">
                  <c:v>Акцизы на нефтепродукты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441.3</c:v>
                </c:pt>
                <c:pt idx="1">
                  <c:v>1570.7</c:v>
                </c:pt>
                <c:pt idx="2">
                  <c:v>20.3</c:v>
                </c:pt>
              </c:numCache>
            </c:numRef>
          </c:val>
        </c:ser>
        <c:shape val="box"/>
        <c:axId val="109437312"/>
        <c:axId val="109438848"/>
        <c:axId val="0"/>
      </c:bar3DChart>
      <c:catAx>
        <c:axId val="109437312"/>
        <c:scaling>
          <c:orientation val="minMax"/>
        </c:scaling>
        <c:delete val="1"/>
        <c:axPos val="b"/>
        <c:numFmt formatCode="General" sourceLinked="1"/>
        <c:tickLblPos val="none"/>
        <c:crossAx val="109438848"/>
        <c:crosses val="autoZero"/>
        <c:auto val="1"/>
        <c:lblAlgn val="ctr"/>
        <c:lblOffset val="100"/>
      </c:catAx>
      <c:valAx>
        <c:axId val="10943884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9437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accent1">
        <a:lumMod val="20000"/>
        <a:lumOff val="80000"/>
        <a:alpha val="63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31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2885040522320885E-2"/>
          <c:y val="2.7222052328476482E-2"/>
          <c:w val="0.9249706339523619"/>
          <c:h val="0.852566403649376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explosion val="22"/>
          <c:dPt>
            <c:idx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>
                <a:outerShdw blurRad="266700" dist="1854200" dir="12660000" sx="157000" sy="157000" algn="ctr" rotWithShape="0">
                  <a:srgbClr val="000000">
                    <a:alpha val="62000"/>
                  </a:srgbClr>
                </a:outerShdw>
              </a:effectLst>
              <a:scene3d>
                <a:camera prst="orthographicFront"/>
                <a:lightRig rig="threePt" dir="t"/>
              </a:scene3d>
              <a:sp3d contourW="25400" prstMaterial="plastic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8.9073588082133628E-2"/>
                  <c:y val="4.683981846327032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Дотации; </a:t>
                    </a:r>
                    <a:r>
                      <a:rPr lang="ru-RU" dirty="0" smtClean="0"/>
                      <a:t>8936,3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23978210872482608"/>
                      <c:h val="8.699761530601828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5682225507388893E-2"/>
                  <c:y val="6.26200908224905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Субсидии; </a:t>
                    </a:r>
                    <a:r>
                      <a:rPr lang="ru-RU" dirty="0" smtClean="0"/>
                      <a:t>4061,3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32561934055118108"/>
                      <c:h val="8.699759553410460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8.5069383873997168E-3"/>
                  <c:y val="-1.6427240522635261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Субвенции;</a:t>
                    </a:r>
                  </a:p>
                  <a:p>
                    <a:r>
                      <a:rPr lang="ru-RU" baseline="0" dirty="0" smtClean="0"/>
                      <a:t> </a:t>
                    </a:r>
                    <a:r>
                      <a:rPr lang="ru-RU" baseline="0" dirty="0" smtClean="0"/>
                      <a:t>252,7</a:t>
                    </a:r>
                    <a:endParaRPr lang="ru-RU" baseline="0" dirty="0" smtClean="0"/>
                  </a:p>
                </c:rich>
              </c:tx>
              <c:dLblPos val="bestFit"/>
              <c:showVal val="1"/>
              <c:showCatName val="1"/>
              <c:extLst>
                <c:ext xmlns:c15="http://schemas.microsoft.com/office/drawing/2012/chart" uri="{CE6537A1-D6FC-4f65-9D91-7224C49458BB}">
                  <c15:layout>
                    <c:manualLayout>
                      <c:w val="0.27462736712048424"/>
                      <c:h val="0.1582108774504628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4736710972170691"/>
                  <c:y val="-1.621530559224056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МБТ</a:t>
                    </a:r>
                    <a:r>
                      <a:rPr lang="ru-RU" dirty="0"/>
                      <a:t>; </a:t>
                    </a:r>
                    <a:r>
                      <a:rPr lang="ru-RU" dirty="0" smtClean="0"/>
                      <a:t>00,0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</c:dLbl>
            <c:numFmt formatCode="#,##0.00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2060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Val val="1"/>
            <c:showCatName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Лист1!$A$2:$A$5</c:f>
              <c:strCache>
                <c:ptCount val="3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92.3</c:v>
                </c:pt>
                <c:pt idx="1">
                  <c:v>3.6</c:v>
                </c:pt>
                <c:pt idx="2">
                  <c:v>1.9000000000000001</c:v>
                </c:pt>
              </c:numCache>
            </c:numRef>
          </c:val>
        </c:ser>
      </c:pie3DChart>
      <c:spPr>
        <a:blipFill dpi="0" rotWithShape="1">
          <a:blip xmlns:r="http://schemas.openxmlformats.org/officeDocument/2006/relationships" r:embed="rId1">
            <a:alphaModFix amt="75000"/>
          </a:blip>
          <a:srcRect/>
          <a:stretch>
            <a:fillRect/>
          </a:stretch>
        </a:blip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809127910225456"/>
          <c:y val="0.94677067256579084"/>
          <c:w val="0.56381744179549353"/>
          <c:h val="5.0334581378446097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ln>
                <a:noFill/>
              </a:ln>
              <a:solidFill>
                <a:srgbClr val="002060"/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vert="horz"/>
          <a:lstStyle/>
          <a:p>
            <a:pPr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Расходы бюджета по отраслям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(23958,6 </a:t>
            </a:r>
            <a:r>
              <a:rPr lang="ru-RU" baseline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тыс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рублей</a:t>
            </a:r>
            <a:r>
              <a:rPr lang="ru-RU" dirty="0"/>
              <a:t>)</a:t>
            </a:r>
          </a:p>
        </c:rich>
      </c:tx>
      <c:layout>
        <c:manualLayout>
          <c:xMode val="edge"/>
          <c:yMode val="edge"/>
          <c:x val="0.22969436721052433"/>
          <c:y val="0.15438867789755259"/>
        </c:manualLayout>
      </c:layout>
    </c:title>
    <c:plotArea>
      <c:layout>
        <c:manualLayout>
          <c:layoutTarget val="inner"/>
          <c:xMode val="edge"/>
          <c:yMode val="edge"/>
          <c:x val="0.31677317841975172"/>
          <c:y val="0.16438480771086139"/>
          <c:w val="0.36428869067379482"/>
          <c:h val="0.4811727638635959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</c:v>
                </c:pt>
              </c:strCache>
            </c:strRef>
          </c:tx>
          <c:explosion val="12"/>
          <c:dLbls>
            <c:dLbl>
              <c:idx val="0"/>
              <c:delete val="1"/>
            </c:dLbl>
            <c:dLbl>
              <c:idx val="1"/>
              <c:layout>
                <c:manualLayout>
                  <c:x val="0.20409584307582884"/>
                  <c:y val="0.340613946922024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Культура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23,1%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2.74807242389144E-2"/>
                  <c:y val="0.417244493618989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ЖКХ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30,0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0.1361157864755054"/>
                  <c:y val="0.2322504314693695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Общегосударственные вопросы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28,3%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0.35437453956701592"/>
                  <c:y val="0.3419648845181568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экономика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16,2 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5"/>
              <c:layout>
                <c:manualLayout>
                  <c:x val="6.6166049656330578E-2"/>
                  <c:y val="0.2282443809807513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 </a:t>
                    </a:r>
                    <a:r>
                      <a:rPr lang="ru-RU" dirty="0"/>
                      <a:t>оборона
</a:t>
                    </a:r>
                    <a:r>
                      <a:rPr lang="ru-RU" dirty="0" smtClean="0"/>
                      <a:t>1,1%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0.28081797006871412"/>
                  <c:y val="0.3361465244371488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Социальная </a:t>
                    </a:r>
                    <a:r>
                      <a:rPr lang="ru-RU" dirty="0"/>
                      <a:t>политика
</a:t>
                    </a:r>
                    <a:r>
                      <a:rPr lang="ru-RU" dirty="0" smtClean="0"/>
                      <a:t>0,9%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8"/>
              <c:delete val="1"/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CatName val="1"/>
            <c:showPercent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(47,6%  в общей сумме расходов)</c:v>
                </c:pt>
                <c:pt idx="1">
                  <c:v>Национальная оборона (1,3% в общей сумме орасходов)</c:v>
                </c:pt>
                <c:pt idx="2">
                  <c:v>Национальная безопасность  (1,4% в общей сумме раходов)</c:v>
                </c:pt>
                <c:pt idx="3">
                  <c:v>Дорожное хозяйство (2,0% в общей сумме раходов)</c:v>
                </c:pt>
                <c:pt idx="4">
                  <c:v>Благоустройство 21,8% в общей сумме раходов)</c:v>
                </c:pt>
                <c:pt idx="5">
                  <c:v>молодежная политика (0,5%  в общей сумме раходов)</c:v>
                </c:pt>
                <c:pt idx="6">
                  <c:v>Культура 21,0% в общей сумме раходов)</c:v>
                </c:pt>
                <c:pt idx="7">
                  <c:v>Социальная политика(5,3% в общей сумме раходов)</c:v>
                </c:pt>
                <c:pt idx="8">
                  <c:v>Физическая культура и спорт0,5%   в общей сумме раходов)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Общегосударственные вопросы (47,6%  в общей сумме расходов)</c:v>
                </c:pt>
                <c:pt idx="1">
                  <c:v>Национальная оборона (1,3% в общей сумме орасходов)</c:v>
                </c:pt>
                <c:pt idx="2">
                  <c:v>Национальная безопасность  (1,4% в общей сумме раходов)</c:v>
                </c:pt>
                <c:pt idx="3">
                  <c:v>Дорожное хозяйство (2,0% в общей сумме раходов)</c:v>
                </c:pt>
                <c:pt idx="4">
                  <c:v>Благоустройство 21,8% в общей сумме раходов)</c:v>
                </c:pt>
                <c:pt idx="5">
                  <c:v>молодежная политика (0,5%  в общей сумме раходов)</c:v>
                </c:pt>
                <c:pt idx="6">
                  <c:v>Культура 21,0% в общей сумме раходов)</c:v>
                </c:pt>
                <c:pt idx="7">
                  <c:v>Социальная политика(5,3% в общей сумме раходов)</c:v>
                </c:pt>
                <c:pt idx="8">
                  <c:v>Физическая культура и спорт0,5%   в общей сумме раходов)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0.59092</cdr:y>
    </cdr:from>
    <cdr:to>
      <cdr:x>0.27342</cdr:x>
      <cdr:y>1</cdr:y>
    </cdr:to>
    <cdr:pic>
      <cdr:nvPicPr>
        <cdr:cNvPr id="2" name="Рисунок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=""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-731259" y="3293807"/>
          <a:ext cx="2788466" cy="2280235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0.02494</cdr:x>
      <cdr:y>0.41406</cdr:y>
    </cdr:from>
    <cdr:to>
      <cdr:x>0.2765</cdr:x>
      <cdr:y>0.65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1920" y="2243667"/>
          <a:ext cx="2641600" cy="1278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endParaRPr lang="ru-RU" sz="2400" dirty="0"/>
        </a:p>
      </cdr:txBody>
    </cdr:sp>
  </cdr:relSizeAnchor>
  <cdr:relSizeAnchor xmlns:cdr="http://schemas.openxmlformats.org/drawingml/2006/chartDrawing">
    <cdr:from>
      <cdr:x>0.25066</cdr:x>
      <cdr:y>0.21413</cdr:y>
    </cdr:from>
    <cdr:to>
      <cdr:x>0.2546</cdr:x>
      <cdr:y>0.40971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 flipH="1">
          <a:off x="2911237" y="1781300"/>
          <a:ext cx="45719" cy="162692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0.66547</cdr:x>
      <cdr:y>0.20676</cdr:y>
    </cdr:from>
    <cdr:to>
      <cdr:x>0.66941</cdr:x>
      <cdr:y>0.39543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>
          <a:off x="7728856" y="1719944"/>
          <a:ext cx="45719" cy="156952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0.46524</cdr:x>
      <cdr:y>0.20842</cdr:y>
    </cdr:from>
    <cdr:to>
      <cdr:x>0.47035</cdr:x>
      <cdr:y>0.51535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>
          <a:off x="5403272" y="1733799"/>
          <a:ext cx="59377" cy="255319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0.35787</cdr:x>
      <cdr:y>0.20842</cdr:y>
    </cdr:from>
    <cdr:to>
      <cdr:x>0.35992</cdr:x>
      <cdr:y>0.28979</cdr:y>
    </cdr:to>
    <cdr:sp macro="" textlink="">
      <cdr:nvSpPr>
        <cdr:cNvPr id="13" name="Прямая со стрелкой 12"/>
        <cdr:cNvSpPr/>
      </cdr:nvSpPr>
      <cdr:spPr>
        <a:xfrm xmlns:a="http://schemas.openxmlformats.org/drawingml/2006/main">
          <a:off x="4156363" y="1733799"/>
          <a:ext cx="23751" cy="67689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0.55726</cdr:x>
      <cdr:y>0.19843</cdr:y>
    </cdr:from>
    <cdr:to>
      <cdr:x>0.5612</cdr:x>
      <cdr:y>0.28551</cdr:y>
    </cdr:to>
    <cdr:sp macro="" textlink="">
      <cdr:nvSpPr>
        <cdr:cNvPr id="15" name="Прямая со стрелкой 14"/>
        <cdr:cNvSpPr/>
      </cdr:nvSpPr>
      <cdr:spPr>
        <a:xfrm xmlns:a="http://schemas.openxmlformats.org/drawingml/2006/main">
          <a:off x="6472050" y="1650671"/>
          <a:ext cx="45719" cy="72439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0.67587</cdr:x>
      <cdr:y>0.2227</cdr:y>
    </cdr:from>
    <cdr:to>
      <cdr:x>0.78937</cdr:x>
      <cdr:y>0.42969</cdr:y>
    </cdr:to>
    <cdr:sp macro="" textlink="">
      <cdr:nvSpPr>
        <cdr:cNvPr id="17" name="Прямая со стрелкой 16"/>
        <cdr:cNvSpPr/>
      </cdr:nvSpPr>
      <cdr:spPr>
        <a:xfrm xmlns:a="http://schemas.openxmlformats.org/drawingml/2006/main">
          <a:off x="7849589" y="1852553"/>
          <a:ext cx="1318161" cy="172192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0CBD9-013F-45D2-8E2F-56D363AB6FF5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4435F-355D-4FBB-AD3B-EC07E0F90A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5274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E0201-051B-4DC0-9483-89E1602FA36F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5579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A63F-BACD-4CE3-9EBE-D7D3FC037DD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E50C-A7F6-411A-BF1F-A95EF999F0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230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A63F-BACD-4CE3-9EBE-D7D3FC037DD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E50C-A7F6-411A-BF1F-A95EF999F0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0626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A63F-BACD-4CE3-9EBE-D7D3FC037DD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E50C-A7F6-411A-BF1F-A95EF999F0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852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A63F-BACD-4CE3-9EBE-D7D3FC037DD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E50C-A7F6-411A-BF1F-A95EF999F0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8029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A63F-BACD-4CE3-9EBE-D7D3FC037DD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E50C-A7F6-411A-BF1F-A95EF999F0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983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A63F-BACD-4CE3-9EBE-D7D3FC037DD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E50C-A7F6-411A-BF1F-A95EF999F0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559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A63F-BACD-4CE3-9EBE-D7D3FC037DD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E50C-A7F6-411A-BF1F-A95EF999F0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036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A63F-BACD-4CE3-9EBE-D7D3FC037DD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E50C-A7F6-411A-BF1F-A95EF999F0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54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A63F-BACD-4CE3-9EBE-D7D3FC037DD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E50C-A7F6-411A-BF1F-A95EF999F0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508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A63F-BACD-4CE3-9EBE-D7D3FC037DD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E50C-A7F6-411A-BF1F-A95EF999F0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606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A63F-BACD-4CE3-9EBE-D7D3FC037DD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E50C-A7F6-411A-BF1F-A95EF999F0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362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0A63F-BACD-4CE3-9EBE-D7D3FC037DD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6E50C-A7F6-411A-BF1F-A95EF999F0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32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olobovo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7400" y="-609600"/>
            <a:ext cx="12183533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p:sp>
        <p:nvSpPr>
          <p:cNvPr id="5" name="TextBox 4"/>
          <p:cNvSpPr txBox="1"/>
          <p:nvPr/>
        </p:nvSpPr>
        <p:spPr>
          <a:xfrm>
            <a:off x="848139" y="1073427"/>
            <a:ext cx="11005874" cy="34778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Бюджет для граждан</a:t>
            </a:r>
          </a:p>
          <a:p>
            <a:pPr algn="ctr"/>
            <a:r>
              <a:rPr lang="ru-RU" sz="4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Исполнение бюджета </a:t>
            </a:r>
          </a:p>
          <a:p>
            <a:pPr algn="ctr"/>
            <a:r>
              <a:rPr lang="ru-RU" sz="44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Колобовского</a:t>
            </a:r>
            <a:r>
              <a:rPr lang="ru-RU" sz="4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городского поселения </a:t>
            </a:r>
          </a:p>
          <a:p>
            <a:pPr algn="ctr"/>
            <a:r>
              <a:rPr lang="ru-RU" sz="4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за </a:t>
            </a:r>
            <a:r>
              <a:rPr lang="ru-RU" sz="4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2022год</a:t>
            </a:r>
            <a:endParaRPr lang="ru-RU" sz="44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61532" y="5685183"/>
            <a:ext cx="10228104" cy="930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Black" panose="020B0A04020102020204" pitchFamily="34" charset="0"/>
              </a:rPr>
              <a:t>Подготовлен на основе Решения Совета Колобовского городского поселения от </a:t>
            </a:r>
            <a:r>
              <a:rPr lang="ru-RU" dirty="0" smtClean="0">
                <a:latin typeface="Arial Black" panose="020B0A04020102020204" pitchFamily="34" charset="0"/>
              </a:rPr>
              <a:t>15.05.2023 </a:t>
            </a:r>
            <a:r>
              <a:rPr lang="ru-RU" dirty="0" smtClean="0">
                <a:latin typeface="Arial Black" panose="020B0A04020102020204" pitchFamily="34" charset="0"/>
              </a:rPr>
              <a:t>№</a:t>
            </a:r>
            <a:r>
              <a:rPr lang="ru-RU" dirty="0" smtClean="0">
                <a:latin typeface="Arial Black" panose="020B0A04020102020204" pitchFamily="34" charset="0"/>
              </a:rPr>
              <a:t>18«Об </a:t>
            </a:r>
            <a:r>
              <a:rPr lang="ru-RU" dirty="0" smtClean="0">
                <a:latin typeface="Arial Black" panose="020B0A04020102020204" pitchFamily="34" charset="0"/>
              </a:rPr>
              <a:t>утверждении отчета об исполнении бюджета Колобовского городского поселения за </a:t>
            </a:r>
            <a:r>
              <a:rPr lang="ru-RU" dirty="0" smtClean="0">
                <a:latin typeface="Arial Black" panose="020B0A04020102020204" pitchFamily="34" charset="0"/>
              </a:rPr>
              <a:t>2022 </a:t>
            </a:r>
            <a:r>
              <a:rPr lang="ru-RU" dirty="0" smtClean="0">
                <a:latin typeface="Arial Black" panose="020B0A04020102020204" pitchFamily="34" charset="0"/>
              </a:rPr>
              <a:t>год» 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2243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676" y="-522514"/>
            <a:ext cx="13120914" cy="7380514"/>
          </a:xfrm>
          <a:prstGeom prst="rect">
            <a:avLst/>
          </a:prstGeo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1981182688"/>
              </p:ext>
            </p:extLst>
          </p:nvPr>
        </p:nvGraphicFramePr>
        <p:xfrm>
          <a:off x="0" y="0"/>
          <a:ext cx="11614068" cy="83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985685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2936" y="-522514"/>
            <a:ext cx="13120914" cy="738051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01881" y="-273132"/>
            <a:ext cx="1174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</a:rPr>
              <a:t>Сведения об исполнение расходов местного бюджета 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</a:rPr>
              <a:t>по кодам классификации расходов бюджетов за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</a:rPr>
              <a:t>2022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</a:rPr>
              <a:t>год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8129" y="322024"/>
          <a:ext cx="12013869" cy="8395977"/>
        </p:xfrm>
        <a:graphic>
          <a:graphicData uri="http://schemas.openxmlformats.org/drawingml/2006/table">
            <a:tbl>
              <a:tblPr/>
              <a:tblGrid>
                <a:gridCol w="4528167"/>
                <a:gridCol w="1523575"/>
                <a:gridCol w="1838955"/>
                <a:gridCol w="1700076"/>
                <a:gridCol w="1371786"/>
                <a:gridCol w="1051310"/>
              </a:tblGrid>
              <a:tr h="271148">
                <a:tc row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Наименование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показателя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</a:rPr>
                        <a:t>Раздел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Утвержденные бюджетные назначения в последней редакции решения, 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тыс.руб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929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Исполнено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Тыс. руб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Отклонения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от плановых назначений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Тыс.руб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Причина отклонений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9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</a:rPr>
                        <a:t>Общегосударственные вопросы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0100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5038,6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4470,3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568,3</a:t>
                      </a:r>
                      <a:endParaRPr lang="ru-RU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55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0102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1141,6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1140,3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-1,3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За фактически произведенные расходы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70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0104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3829,3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3257,5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-571,8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По факту выполненных работ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9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Обеспечение деятельности финансовых, налоговых и таможенных органов и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Calibri"/>
                        </a:rPr>
                        <a:t>оранов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 финансового (финансово-бюджетного) надзора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0106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79,4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79,4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23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Другие общегосударственные вопросы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0113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2323,00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2314,2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-8,8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88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Резервные фонды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0111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5,0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По факту выполненных работ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9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Национальная оборона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</a:rPr>
                        <a:t>0200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252,7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252,7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</a:rPr>
                        <a:t>   0,0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96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Мобилизационная и вневойсковая подготовка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0203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252,7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252,7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   0,0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9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</a:rPr>
                        <a:t>Национальная безопасность и правоохранительная деятельность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</a:rPr>
                        <a:t>0300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93,9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93,9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0,4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46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0309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25,2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25,2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1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Обеспечение пожарной безопасности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0310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68,7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68,7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5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Национальная экономика</a:t>
                      </a: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0400</a:t>
                      </a: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3938,1</a:t>
                      </a: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3885,0</a:t>
                      </a: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-53,1</a:t>
                      </a: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86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Дорожное хозяйство (дорожные фонды)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0409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3938,1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3885,0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-53,1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9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Жилищно-коммунальное хозяйство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0500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973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Жилищное хозяйство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0501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1064,1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929,6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-134,5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по факту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3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Коммунальное хозяйство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0502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1112,4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1111,9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-0,5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По факту 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70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Благоустройство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</a:rPr>
                        <a:t>0503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5005,5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4359,6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-645,9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Times New Roman"/>
                          <a:ea typeface="Calibri"/>
                        </a:rPr>
                        <a:t> по факту выполненных работ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3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Другие вопросы в области</a:t>
                      </a:r>
                      <a:r>
                        <a:rPr lang="ru-RU" sz="1000" baseline="0" dirty="0" smtClean="0">
                          <a:effectLst/>
                          <a:latin typeface="Times New Roman"/>
                          <a:ea typeface="Calibri"/>
                        </a:rPr>
                        <a:t> жилищно-коммунального  хозяйства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0505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795,3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786,1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-9,2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9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Культура,</a:t>
                      </a:r>
                      <a:r>
                        <a:rPr lang="ru-RU" sz="1000" b="1" baseline="0" dirty="0" smtClean="0">
                          <a:effectLst/>
                          <a:latin typeface="Times New Roman"/>
                          <a:ea typeface="Calibri"/>
                        </a:rPr>
                        <a:t> и 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кинематография 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</a:rPr>
                        <a:t>0800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5555,9</a:t>
                      </a: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5540,8</a:t>
                      </a: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-15,1</a:t>
                      </a: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2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Культура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0801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Times New Roman"/>
                          <a:ea typeface="Calibri"/>
                        </a:rPr>
                        <a:t>5555,9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Times New Roman"/>
                          <a:ea typeface="Calibri"/>
                        </a:rPr>
                        <a:t>5540,8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Times New Roman"/>
                          <a:ea typeface="Calibri"/>
                        </a:rPr>
                        <a:t>-15,1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Times New Roman"/>
                          <a:ea typeface="Calibri"/>
                        </a:rPr>
                        <a:t>По факту 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63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</a:rPr>
                        <a:t>Социальная политика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</a:rPr>
                        <a:t>1000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211,1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207,6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-3,5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9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Пенсионное обеспечение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</a:rPr>
                        <a:t>1001</a:t>
                      </a: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211,1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207,6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-3,5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4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Обслуживание государственного внутреннего и муниципального долга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1100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0,00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0,00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0,00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3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</a:rPr>
                        <a:t>Расходы бюджета - ИТОГО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</a:rPr>
                        <a:t>25407,1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23958,6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-1448,5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8834" marR="388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85685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361157"/>
              </p:ext>
            </p:extLst>
          </p:nvPr>
        </p:nvGraphicFramePr>
        <p:xfrm>
          <a:off x="0" y="0"/>
          <a:ext cx="12192000" cy="7015782"/>
        </p:xfrm>
        <a:graphic>
          <a:graphicData uri="http://schemas.openxmlformats.org/drawingml/2006/table">
            <a:tbl>
              <a:tblPr firstRow="1" bandRow="1"/>
              <a:tblGrid>
                <a:gridCol w="10097729"/>
                <a:gridCol w="1071716"/>
                <a:gridCol w="1022555"/>
              </a:tblGrid>
              <a:tr h="808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r>
                        <a:rPr lang="ru-RU" sz="2000" u="none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Black" pitchFamily="34" charset="0"/>
                        </a:rPr>
                        <a:t>Муниципальные  программы</a:t>
                      </a:r>
                      <a:r>
                        <a:rPr lang="ru-RU" sz="2000" u="none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Black" pitchFamily="34" charset="0"/>
                        </a:rPr>
                        <a:t> </a:t>
                      </a:r>
                      <a:r>
                        <a:rPr lang="ru-RU" sz="2000" u="none" baseline="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Black" pitchFamily="34" charset="0"/>
                        </a:rPr>
                        <a:t>Колобовского</a:t>
                      </a:r>
                      <a:r>
                        <a:rPr lang="ru-RU" sz="2000" u="none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Black" pitchFamily="34" charset="0"/>
                        </a:rPr>
                        <a:t> городского поселения</a:t>
                      </a:r>
                      <a:endParaRPr lang="ru-RU" sz="2000" u="non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r>
                        <a:rPr lang="ru-RU" sz="1200" b="0" u="none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Исполнение за </a:t>
                      </a:r>
                      <a:r>
                        <a:rPr lang="ru-RU" sz="1200" b="0" u="none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2022 </a:t>
                      </a:r>
                      <a:r>
                        <a:rPr lang="ru-RU" sz="1200" b="0" u="none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год </a:t>
                      </a:r>
                      <a:r>
                        <a:rPr lang="ru-RU" sz="1200" b="0" u="none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(тыс. рублей)</a:t>
                      </a:r>
                      <a:endParaRPr lang="ru-RU" sz="1200" b="0" u="non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u="none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 исполнения</a:t>
                      </a:r>
                      <a:endParaRPr lang="ru-RU" sz="1200" b="0" u="non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</a:tr>
              <a:tr h="577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r>
                        <a:rPr lang="ru-RU" sz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Муниципальная программа «Обеспечение деятельности в области гражданской обороны, чрезвычайных</a:t>
                      </a:r>
                      <a:r>
                        <a:rPr lang="ru-RU" sz="120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ситуаций, пожарной безопасности, безопасности людей на водных объектах и профилактике терроризма и </a:t>
                      </a:r>
                      <a:r>
                        <a:rPr lang="ru-RU" sz="1200" baseline="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экстримизма</a:t>
                      </a:r>
                      <a:r>
                        <a:rPr lang="ru-RU" sz="120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endParaRPr lang="ru-RU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93,9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</a:tr>
              <a:tr h="5557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Муниципальная программа «Развитие автомобильных дорог на территории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Колобовского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городского поселения»</a:t>
                      </a:r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3885,0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98,7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</a:tr>
              <a:tr h="577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Муниципальная программа «Обеспечение доступным и комфортным жильем, услугами жилищно-коммунального хозяйства населения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Колобовского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городского поселения»</a:t>
                      </a:r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1241,9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90,8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</a:tr>
              <a:tr h="577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Муниципальная программа «Совершенствование управлением муниципальной собственностью»</a:t>
                      </a:r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161,7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</a:tr>
              <a:tr h="577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Муниципальная программа «Обеспечение мероприятий по благоустройству населенных пунктов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Колобовского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городского поселения»</a:t>
                      </a:r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2211,7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77,5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</a:tr>
              <a:tr h="577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Муниципальная программа «Развитие культуры и спорта на территории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Колобовского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городского поселения»</a:t>
                      </a:r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5540,8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99,7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</a:tr>
              <a:tr h="577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Муниципальная программа «Развитие местного самоуправления в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Колобовском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городском поселении»</a:t>
                      </a:r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5272,5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90,0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</a:tr>
              <a:tr h="423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Муниципальная программа «Поддержка субъектов малого предпринимательства»</a:t>
                      </a:r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</a:tr>
              <a:tr h="423276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Муниципальная программа «Улучшение условий охраны труда в </a:t>
                      </a:r>
                      <a:r>
                        <a:rPr lang="ru-RU" sz="110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Колобовском</a:t>
                      </a:r>
                      <a:r>
                        <a:rPr lang="ru-RU" sz="11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городском поселении»</a:t>
                      </a:r>
                      <a:endParaRPr lang="ru-RU" sz="1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</a:tr>
              <a:tr h="423276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Муниципальная программа «Формирование современной городской среды Колобовского городского поселения на 2018-2024 годы»</a:t>
                      </a:r>
                      <a:endParaRPr lang="ru-RU" sz="11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995,0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</a:tr>
              <a:tr h="423276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Муниципальная программа «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деятельности муниципального казенного учреждения"Управление благоустройства и хозяйственной деятельности"</a:t>
                      </a:r>
                      <a:endParaRPr lang="ru-RU" sz="12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2576,9</a:t>
                      </a:r>
                      <a:endParaRPr lang="ru-RU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99,1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</a:tr>
              <a:tr h="461755"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21979,4</a:t>
                      </a:r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9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59118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glow rad="127000">
              <a:schemeClr val="bg1"/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1211283" y="0"/>
            <a:ext cx="9761517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>
            <a:glow rad="215900">
              <a:schemeClr val="bg2">
                <a:alpha val="36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</a:rPr>
              <a:t>Сведения о реализуемых в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</a:rPr>
              <a:t>2022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</a:rPr>
              <a:t>году муниципальных программах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43147" y="574274"/>
          <a:ext cx="10141527" cy="7429635"/>
        </p:xfrm>
        <a:graphic>
          <a:graphicData uri="http://schemas.openxmlformats.org/drawingml/2006/table">
            <a:tbl>
              <a:tblPr/>
              <a:tblGrid>
                <a:gridCol w="4057756"/>
                <a:gridCol w="1487080"/>
                <a:gridCol w="1487080"/>
                <a:gridCol w="1352585"/>
                <a:gridCol w="1757026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Сумма, руб.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 % испонения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Уточненная роспись / план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Исполнение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  <a:cs typeface="Times New Roman"/>
                        </a:rPr>
                        <a:t>Отклонение от плана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  <a:cs typeface="Times New Roman"/>
                        </a:rPr>
                        <a:t>Расходы бюджета, всего: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25407,1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23958,6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1448,5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94,3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из них: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latin typeface="Times New Roman"/>
                          <a:ea typeface="Calibri"/>
                          <a:cs typeface="Times New Roman"/>
                        </a:rPr>
                        <a:t>Расходы на реализацию муниципальных программ </a:t>
                      </a:r>
                      <a:r>
                        <a:rPr lang="ru-RU" sz="900" b="1" i="1" dirty="0" err="1" smtClean="0">
                          <a:latin typeface="Times New Roman"/>
                          <a:ea typeface="Calibri"/>
                          <a:cs typeface="Times New Roman"/>
                        </a:rPr>
                        <a:t>Колобовского</a:t>
                      </a:r>
                      <a:r>
                        <a:rPr lang="ru-RU" sz="9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 городского поселения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23422,9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21979,4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1443,5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93,8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884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900" dirty="0">
                          <a:latin typeface="Times New Roman"/>
                          <a:ea typeface="Calibri"/>
                        </a:rPr>
                        <a:t>Муниципальная </a:t>
                      </a: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программа</a:t>
                      </a:r>
                      <a:r>
                        <a:rPr lang="ru-RU" sz="900" baseline="0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8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«Обеспечение деятельности в области гражданской обороны, чрезвычайных</a:t>
                      </a:r>
                      <a:r>
                        <a:rPr lang="ru-RU" sz="800" b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ситуаций, пожарной безопасности, безопасности людей на водных объектах и профилактике терроризма и </a:t>
                      </a:r>
                      <a:r>
                        <a:rPr lang="ru-RU" sz="800" b="0" baseline="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экстримизма</a:t>
                      </a:r>
                      <a:endParaRPr lang="ru-RU" sz="800" b="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93,9</a:t>
                      </a: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93,9</a:t>
                      </a: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100,0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643"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Муниципальная </a:t>
                      </a: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программа 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«Развитие автомобильных дорог на территории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Колобовского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городского поселения»</a:t>
                      </a:r>
                      <a:endParaRPr lang="ru-RU" sz="9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3938,1</a:t>
                      </a: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226" marR="462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3885,0</a:t>
                      </a: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53,1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98,7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9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Муниципальная </a:t>
                      </a: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программа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«Обеспечение доступным и комфортным жильем, услугами жилищно-коммунального хозяйства населения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Колобовского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городского поселения»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1367,7</a:t>
                      </a: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226" marR="462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1241,9</a:t>
                      </a: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125,8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90,8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22"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Муниципальная программа </a:t>
                      </a:r>
                      <a:r>
                        <a:rPr lang="ru-RU" sz="900" baseline="0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«Совершенствование управлением муниципальной собственностью»</a:t>
                      </a:r>
                      <a:endParaRPr lang="ru-RU" sz="9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161,7</a:t>
                      </a: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  <a:cs typeface="Times New Roman"/>
                        </a:rPr>
                        <a:t>161,7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  <a:cs typeface="Times New Roman"/>
                        </a:rPr>
                        <a:t>100,0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826"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Муниципальная программа </a:t>
                      </a: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«Обеспечение мероприятий по благоустройству населенных пунктов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Колобовского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городского поселения»</a:t>
                      </a:r>
                      <a:endParaRPr lang="ru-RU" sz="9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2853,4</a:t>
                      </a: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2211,7</a:t>
                      </a: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641,7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77,5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884"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Муниципальная </a:t>
                      </a: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программа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«Развитие культуры и спорта на территории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Колобовского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городского поселения»</a:t>
                      </a:r>
                      <a:endParaRPr lang="ru-RU" sz="9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5555,9</a:t>
                      </a: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5540,8</a:t>
                      </a: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15,1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99,7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443"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Муниципальная </a:t>
                      </a: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программа 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«Развитие местного самоуправления в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Колобовском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городском поселении»</a:t>
                      </a:r>
                      <a:endParaRPr lang="ru-RU" sz="9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5857,8</a:t>
                      </a: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5272,5</a:t>
                      </a:r>
                      <a:endParaRPr lang="ru-RU" sz="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585,3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90,0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119"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Муниципальная </a:t>
                      </a: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программа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«Поддержка субъектов малого предпринимательства»</a:t>
                      </a:r>
                      <a:endParaRPr lang="ru-RU" sz="9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  <a:cs typeface="Times New Roman"/>
                        </a:rPr>
                        <a:t>0,00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  <a:cs typeface="Times New Roman"/>
                        </a:rPr>
                        <a:t>0,00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583"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Муниципальная программа   «</a:t>
                      </a:r>
                      <a:r>
                        <a:rPr lang="ru-RU" sz="9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Улучшение условий охраны труда в </a:t>
                      </a:r>
                      <a:r>
                        <a:rPr lang="ru-RU" sz="90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Колобовском</a:t>
                      </a:r>
                      <a:r>
                        <a:rPr lang="ru-RU" sz="9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 городском поселении»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0,0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119"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Муниципальная программа «</a:t>
                      </a:r>
                      <a:r>
                        <a:rPr lang="ru-RU" sz="9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Формирование современной городской среды Колобовского городского поселения на 2018-2024 годы»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995,0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995,0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100,0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994"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</a:rPr>
                        <a:t>Муниципальная программа «</a:t>
                      </a: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деятельности муниципального казенного учреждения"Управление благоустройства и хозяйственной деятельности"</a:t>
                      </a:r>
                      <a:endParaRPr lang="ru-RU" sz="900" b="1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2599,4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2576,9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22,5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Calibri"/>
                          <a:ea typeface="Calibri"/>
                          <a:cs typeface="Times New Roman"/>
                        </a:rPr>
                        <a:t>99,1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Расходы бюджета на исполнение программ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23422,9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23958,6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1443,5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93,8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46226" marR="46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19556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5141"/>
            <a:ext cx="12441382" cy="7003141"/>
          </a:xfrm>
          <a:prstGeom prst="rect">
            <a:avLst/>
          </a:prstGeom>
          <a:solidFill>
            <a:srgbClr val="66FFFF"/>
          </a:solidFill>
        </p:spPr>
      </p:pic>
      <p:sp>
        <p:nvSpPr>
          <p:cNvPr id="5" name="Прямоугольник 4"/>
          <p:cNvSpPr/>
          <p:nvPr/>
        </p:nvSpPr>
        <p:spPr>
          <a:xfrm>
            <a:off x="2945081" y="391887"/>
            <a:ext cx="61989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</a:rPr>
              <a:t>Сведения 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</a:rPr>
              <a:t>о выполнении в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</a:rPr>
              <a:t>2022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</a:rPr>
              <a:t>году обязательств по финансированию социально-значимых проектов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3277446" y="1778027"/>
            <a:ext cx="6838954" cy="3293165"/>
          </a:xfrm>
          <a:prstGeom prst="horizont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Социально-значимые проекты, предусмотренные к финансированию из бюджета Колобовского городского поселения  в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2022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году не планировались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5141"/>
            <a:ext cx="12441382" cy="7003141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083D-64FB-4D7D-8960-C86E8E2BF22D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0467" y="169333"/>
            <a:ext cx="10752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 Black" pitchFamily="34" charset="0"/>
              </a:rPr>
              <a:t>Сведения об объемах муниципального долга 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016000" y="1962002"/>
          <a:ext cx="10208591" cy="2079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9484"/>
                <a:gridCol w="3840978"/>
                <a:gridCol w="3848129"/>
              </a:tblGrid>
              <a:tr h="80257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Утверждено решением о бюджете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5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Верхний предел долга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17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01.01.2022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4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01.01.2023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405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2999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</a:rPr>
                        <a:t>Колобовское</a:t>
                      </a:r>
                      <a:r>
                        <a:rPr lang="ru-RU" sz="1100" dirty="0" smtClean="0">
                          <a:effectLst/>
                        </a:rPr>
                        <a:t> городское  поселение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09888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" y="0"/>
            <a:ext cx="12183533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0800000" flipV="1">
            <a:off x="194731" y="772103"/>
            <a:ext cx="11586452" cy="2554545"/>
          </a:xfrm>
          <a:prstGeom prst="rect">
            <a:avLst/>
          </a:prstGeom>
          <a:solidFill>
            <a:srgbClr val="57D3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Palatino Linotype" panose="02040502050505030304" pitchFamily="18" charset="0"/>
              </a:rPr>
              <a:t>Обсуждение гражданами проекта бюджета </a:t>
            </a:r>
            <a:r>
              <a:rPr lang="ru-RU" sz="1600" dirty="0" err="1" smtClean="0">
                <a:latin typeface="Palatino Linotype" panose="02040502050505030304" pitchFamily="18" charset="0"/>
              </a:rPr>
              <a:t>Колобовского</a:t>
            </a:r>
            <a:r>
              <a:rPr lang="ru-RU" sz="1600" dirty="0" smtClean="0">
                <a:latin typeface="Palatino Linotype" panose="02040502050505030304" pitchFamily="18" charset="0"/>
              </a:rPr>
              <a:t> городского поселения(проекта решения об исполнении бюджета) возможно посредством участия граждан в публичных слушаниях. Информация о дате, времени и месте проведения публичных слушаний размещается на сайте </a:t>
            </a:r>
            <a:r>
              <a:rPr lang="ru-RU" sz="1600" dirty="0" err="1" smtClean="0">
                <a:latin typeface="Palatino Linotype" panose="02040502050505030304" pitchFamily="18" charset="0"/>
              </a:rPr>
              <a:t>Колобовского</a:t>
            </a:r>
            <a:r>
              <a:rPr lang="ru-RU" sz="1600" dirty="0" smtClean="0">
                <a:latin typeface="Palatino Linotype" panose="02040502050505030304" pitchFamily="18" charset="0"/>
              </a:rPr>
              <a:t> городского поселения </a:t>
            </a:r>
            <a:r>
              <a:rPr lang="en-US" sz="1600" dirty="0" smtClean="0">
                <a:latin typeface="Palatino Linotype" panose="02040502050505030304" pitchFamily="18" charset="0"/>
                <a:hlinkClick r:id="rId3"/>
              </a:rPr>
              <a:t>http://colobovo.ru</a:t>
            </a:r>
            <a:r>
              <a:rPr lang="en-US" sz="1600" dirty="0" smtClean="0">
                <a:latin typeface="Palatino Linotype" panose="02040502050505030304" pitchFamily="18" charset="0"/>
              </a:rPr>
              <a:t> </a:t>
            </a:r>
            <a:r>
              <a:rPr lang="ru-RU" sz="1600" dirty="0" smtClean="0">
                <a:latin typeface="Palatino Linotype" panose="02040502050505030304" pitchFamily="18" charset="0"/>
              </a:rPr>
              <a:t>не позднее, чем за 7 дней до даты их проведения</a:t>
            </a:r>
            <a:r>
              <a:rPr lang="en-US" sz="1600" dirty="0" smtClean="0">
                <a:latin typeface="Palatino Linotype" panose="02040502050505030304" pitchFamily="18" charset="0"/>
              </a:rPr>
              <a:t>.</a:t>
            </a:r>
          </a:p>
          <a:p>
            <a:pPr algn="ctr"/>
            <a:r>
              <a:rPr lang="ru-RU" sz="1600" dirty="0" smtClean="0">
                <a:latin typeface="Palatino Linotype" panose="02040502050505030304" pitchFamily="18" charset="0"/>
              </a:rPr>
              <a:t>Телефон для связи: 8(49351) </a:t>
            </a:r>
            <a:r>
              <a:rPr lang="en-US" sz="1600" dirty="0" smtClean="0">
                <a:latin typeface="Palatino Linotype" panose="02040502050505030304" pitchFamily="18" charset="0"/>
              </a:rPr>
              <a:t>37-685</a:t>
            </a:r>
            <a:endParaRPr lang="ru-RU" sz="1600" dirty="0" smtClean="0">
              <a:latin typeface="Palatino Linotype" panose="02040502050505030304" pitchFamily="18" charset="0"/>
            </a:endParaRPr>
          </a:p>
          <a:p>
            <a:pPr algn="ctr"/>
            <a:r>
              <a:rPr lang="ru-RU" sz="1600" dirty="0" smtClean="0">
                <a:latin typeface="Palatino Linotype" panose="02040502050505030304" pitchFamily="18" charset="0"/>
              </a:rPr>
              <a:t>Режим работы Администрации: </a:t>
            </a:r>
          </a:p>
          <a:p>
            <a:pPr algn="ctr"/>
            <a:r>
              <a:rPr lang="ru-RU" sz="1600" dirty="0" err="1" smtClean="0">
                <a:latin typeface="Palatino Linotype" panose="02040502050505030304" pitchFamily="18" charset="0"/>
              </a:rPr>
              <a:t>Пн-Чт</a:t>
            </a:r>
            <a:r>
              <a:rPr lang="ru-RU" sz="1600" dirty="0" smtClean="0">
                <a:latin typeface="Palatino Linotype" panose="02040502050505030304" pitchFamily="18" charset="0"/>
              </a:rPr>
              <a:t>: 08.00-17.00</a:t>
            </a:r>
          </a:p>
          <a:p>
            <a:pPr algn="ctr"/>
            <a:r>
              <a:rPr lang="ru-RU" sz="1600" dirty="0" err="1" smtClean="0">
                <a:latin typeface="Palatino Linotype" panose="02040502050505030304" pitchFamily="18" charset="0"/>
              </a:rPr>
              <a:t>Пт</a:t>
            </a:r>
            <a:r>
              <a:rPr lang="ru-RU" sz="1600" dirty="0" smtClean="0">
                <a:latin typeface="Palatino Linotype" panose="02040502050505030304" pitchFamily="18" charset="0"/>
              </a:rPr>
              <a:t>: 08.00-16.00</a:t>
            </a:r>
          </a:p>
          <a:p>
            <a:pPr algn="ctr"/>
            <a:r>
              <a:rPr lang="ru-RU" sz="1600" dirty="0" smtClean="0">
                <a:latin typeface="Palatino Linotype" panose="02040502050505030304" pitchFamily="18" charset="0"/>
              </a:rPr>
              <a:t>Перерыв: 13.00-14.00</a:t>
            </a:r>
          </a:p>
          <a:p>
            <a:pPr algn="ctr"/>
            <a:r>
              <a:rPr lang="ru-RU" sz="1600" dirty="0" smtClean="0">
                <a:latin typeface="Palatino Linotype" panose="02040502050505030304" pitchFamily="18" charset="0"/>
              </a:rPr>
              <a:t>Начальник отдела финансово-экономической деятельности </a:t>
            </a:r>
            <a:r>
              <a:rPr lang="ru-RU" sz="1600" dirty="0" err="1" smtClean="0">
                <a:latin typeface="Palatino Linotype" panose="02040502050505030304" pitchFamily="18" charset="0"/>
              </a:rPr>
              <a:t>Акифьева</a:t>
            </a:r>
            <a:r>
              <a:rPr lang="ru-RU" sz="1600" dirty="0" smtClean="0">
                <a:latin typeface="Palatino Linotype" panose="02040502050505030304" pitchFamily="18" charset="0"/>
              </a:rPr>
              <a:t> Елена Валерьяновна</a:t>
            </a:r>
          </a:p>
        </p:txBody>
      </p:sp>
      <p:pic>
        <p:nvPicPr>
          <p:cNvPr id="4" name="Picture 5" descr="http://www.grandars.ru/images/1/review/id/1471/75f84c5f6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41098" y="4041302"/>
            <a:ext cx="3363625" cy="231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economsovet.ru/wp-content/uploads/2012/02/bd.jpg"/>
          <p:cNvPicPr>
            <a:picLocks noChangeAspect="1" noChangeArrowheads="1"/>
          </p:cNvPicPr>
          <p:nvPr/>
        </p:nvPicPr>
        <p:blipFill>
          <a:blip r:embed="rId5"/>
          <a:srcRect b="3397"/>
          <a:stretch>
            <a:fillRect/>
          </a:stretch>
        </p:blipFill>
        <p:spPr bwMode="auto">
          <a:xfrm>
            <a:off x="6506817" y="3816625"/>
            <a:ext cx="4461979" cy="30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64925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" y="0"/>
            <a:ext cx="12183533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01333" y="372533"/>
            <a:ext cx="78655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Главные направления оптимизации бюджета поселения</a:t>
            </a:r>
            <a:endParaRPr lang="ru-RU" sz="28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91733" y="2040467"/>
            <a:ext cx="9228667" cy="1557866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Увеличение доходной части бюджета за счет увеличения доли собственных доходов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91732" y="4312160"/>
            <a:ext cx="9228667" cy="1557866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Контроль за недопущением неэффективных расходов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8275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061440" y="251604"/>
            <a:ext cx="9430227" cy="83099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>Доходы </a:t>
            </a:r>
            <a:r>
              <a:rPr lang="ru-RU" sz="2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бюджета за  </a:t>
            </a:r>
            <a:r>
              <a:rPr lang="ru-RU" sz="2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2022 </a:t>
            </a:r>
            <a:r>
              <a:rPr lang="ru-RU" sz="2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год</a:t>
            </a:r>
            <a:endParaRPr lang="ru-RU" sz="24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>(тыс. рублей)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18536765"/>
              </p:ext>
            </p:extLst>
          </p:nvPr>
        </p:nvGraphicFramePr>
        <p:xfrm>
          <a:off x="747253" y="1522428"/>
          <a:ext cx="10599172" cy="4449882"/>
        </p:xfrm>
        <a:graphic>
          <a:graphicData uri="http://schemas.openxmlformats.org/drawingml/2006/table">
            <a:tbl>
              <a:tblPr firstRow="1" bandRow="1"/>
              <a:tblGrid>
                <a:gridCol w="3403572"/>
                <a:gridCol w="3662543"/>
                <a:gridCol w="3533057"/>
              </a:tblGrid>
              <a:tr h="22095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endParaRPr lang="ru-RU" sz="2800" dirty="0" smtClean="0"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800" dirty="0" smtClean="0"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Arial Black" panose="020B0A04020102020204" pitchFamily="34" charset="0"/>
                        </a:rPr>
                        <a:t>Утверждено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endParaRPr lang="ru-RU" sz="2800" dirty="0" smtClean="0"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800" dirty="0" smtClean="0"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Arial Black" panose="020B0A04020102020204" pitchFamily="34" charset="0"/>
                        </a:rPr>
                        <a:t>Исполнено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endParaRPr lang="ru-RU" sz="2800" dirty="0" smtClean="0"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800" dirty="0" smtClean="0"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Arial Black" panose="020B0A04020102020204" pitchFamily="34" charset="0"/>
                        </a:rPr>
                        <a:t>% исполнения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2402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endParaRPr lang="ru-RU" sz="28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8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22526,7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endParaRPr lang="ru-RU" sz="28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8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23471,7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endParaRPr lang="ru-RU" sz="28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8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104,2%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302" y="0"/>
            <a:ext cx="1613583" cy="161358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711" y="83151"/>
            <a:ext cx="2498624" cy="19988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80857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59714" y="166046"/>
            <a:ext cx="8485238" cy="70788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Доходы бюджета Колобовского городского поселения за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2022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год составили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23471,7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тыс. рублей, в том числе: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="" xmlns:p14="http://schemas.microsoft.com/office/powerpoint/2010/main" val="782895310"/>
              </p:ext>
            </p:extLst>
          </p:nvPr>
        </p:nvGraphicFramePr>
        <p:xfrm>
          <a:off x="698089" y="945808"/>
          <a:ext cx="11149781" cy="5730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82565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1836898835"/>
              </p:ext>
            </p:extLst>
          </p:nvPr>
        </p:nvGraphicFramePr>
        <p:xfrm>
          <a:off x="265471" y="698090"/>
          <a:ext cx="11720052" cy="5730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9432" y="224825"/>
            <a:ext cx="11228439" cy="400110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rgbClr val="7030A0"/>
                </a:solidFill>
                <a:latin typeface="Arial Black" panose="020B0A04020102020204" pitchFamily="34" charset="0"/>
              </a:rPr>
              <a:t>Налоговые доходы – </a:t>
            </a:r>
            <a:r>
              <a:rPr lang="ru-RU" sz="2000" dirty="0" smtClean="0">
                <a:ln w="0"/>
                <a:solidFill>
                  <a:srgbClr val="7030A0"/>
                </a:solidFill>
                <a:latin typeface="Arial Black" panose="020B0A04020102020204" pitchFamily="34" charset="0"/>
              </a:rPr>
              <a:t>9661,7 </a:t>
            </a:r>
            <a:r>
              <a:rPr lang="ru-RU" sz="2000" dirty="0" smtClean="0">
                <a:ln w="0"/>
                <a:solidFill>
                  <a:srgbClr val="7030A0"/>
                </a:solidFill>
                <a:latin typeface="Arial Black" panose="020B0A04020102020204" pitchFamily="34" charset="0"/>
              </a:rPr>
              <a:t>тыс. рублей (исполнены на </a:t>
            </a:r>
            <a:r>
              <a:rPr lang="ru-RU" sz="2000" dirty="0" smtClean="0">
                <a:ln w="0"/>
                <a:solidFill>
                  <a:srgbClr val="7030A0"/>
                </a:solidFill>
                <a:latin typeface="Arial Black" panose="020B0A04020102020204" pitchFamily="34" charset="0"/>
              </a:rPr>
              <a:t>111,2% </a:t>
            </a:r>
            <a:r>
              <a:rPr lang="ru-RU" sz="2000" dirty="0" smtClean="0">
                <a:ln w="0"/>
                <a:solidFill>
                  <a:srgbClr val="7030A0"/>
                </a:solidFill>
                <a:latin typeface="Arial Black" panose="020B0A04020102020204" pitchFamily="34" charset="0"/>
              </a:rPr>
              <a:t>к плану)</a:t>
            </a:r>
            <a:endParaRPr lang="ru-RU" sz="2000" dirty="0">
              <a:ln w="0"/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458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06477" y="146031"/>
            <a:ext cx="11857704" cy="52148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dk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Arial Black" panose="020B0A04020102020204" pitchFamily="34" charset="0"/>
              </a:rPr>
              <a:t>Неналоговые доходы бюджета </a:t>
            </a:r>
            <a:r>
              <a:rPr lang="ru-RU" sz="20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Колобовского</a:t>
            </a: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городского поселения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Arial Black" panose="020B0A04020102020204" pitchFamily="34" charset="0"/>
              </a:rPr>
              <a:t> за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Arial Black" panose="020B0A04020102020204" pitchFamily="34" charset="0"/>
              </a:rPr>
              <a:t>2022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Arial Black" panose="020B0A04020102020204" pitchFamily="34" charset="0"/>
              </a:rPr>
              <a:t>год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Arial Black" panose="020B0A04020102020204" pitchFamily="34" charset="0"/>
            </a:endParaRPr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95296615"/>
              </p:ext>
            </p:extLst>
          </p:nvPr>
        </p:nvGraphicFramePr>
        <p:xfrm>
          <a:off x="393289" y="728167"/>
          <a:ext cx="11405421" cy="437974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8228581"/>
                <a:gridCol w="1588420"/>
                <a:gridCol w="1588420"/>
              </a:tblGrid>
              <a:tr h="10555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Показатели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2022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тыс. руб.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 исполнения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9428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Неналоговые доходы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из них: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/>
                          <a:cs typeface="+mn-cs"/>
                        </a:rPr>
                        <a:t>458,2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94,0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9858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/>
                          <a:cs typeface="+mn-cs"/>
                        </a:rPr>
                        <a:t>184,4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76,9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6977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Доходы от оказания платных услуг (работ) и компенсации затрат государства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/>
                          <a:cs typeface="+mn-cs"/>
                        </a:rPr>
                        <a:t>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697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 Antiqua" pitchFamily="18" charset="0"/>
                          <a:cs typeface="Arial" charset="0"/>
                        </a:rPr>
                        <a:t>Прочие поступления от использования имущества, находящегося в собственности городских поселений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273,8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98,5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76704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43826" y="76551"/>
            <a:ext cx="11926529" cy="523220"/>
          </a:xfrm>
          <a:prstGeom prst="rect">
            <a:avLst/>
          </a:prstGeom>
          <a:blipFill dpi="0" rotWithShape="1">
            <a:blip r:embed="rId2" cstate="print">
              <a:alphaModFix amt="44000"/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Безвозмездные поступления – </a:t>
            </a:r>
            <a:r>
              <a:rPr lang="ru-RU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13351,87 </a:t>
            </a:r>
            <a:r>
              <a:rPr lang="ru-RU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тыс. рублей</a:t>
            </a:r>
            <a:endParaRPr lang="ru-RU" sz="28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201836481"/>
              </p:ext>
            </p:extLst>
          </p:nvPr>
        </p:nvGraphicFramePr>
        <p:xfrm>
          <a:off x="698089" y="945808"/>
          <a:ext cx="11149781" cy="5912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184997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61392" y="641271"/>
          <a:ext cx="10990181" cy="6320422"/>
        </p:xfrm>
        <a:graphic>
          <a:graphicData uri="http://schemas.openxmlformats.org/drawingml/2006/table">
            <a:tbl>
              <a:tblPr/>
              <a:tblGrid>
                <a:gridCol w="3135054"/>
                <a:gridCol w="1841104"/>
                <a:gridCol w="1502737"/>
                <a:gridCol w="1582006"/>
                <a:gridCol w="1464640"/>
                <a:gridCol w="1464640"/>
              </a:tblGrid>
              <a:tr h="89429">
                <a:tc row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</a:rPr>
                        <a:t>Наименование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</a:rPr>
                        <a:t>показателя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</a:rPr>
                        <a:t>Код доходов по КД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</a:rPr>
                        <a:t>Утвержденные плановые назначения в 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</a:rPr>
                        <a:t>последней редакции решения, </a:t>
                      </a: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тыс. руб</a:t>
                      </a:r>
                      <a:r>
                        <a:rPr lang="ru-RU" sz="900" b="1" dirty="0">
                          <a:latin typeface="Times New Roman"/>
                          <a:ea typeface="Calibri"/>
                        </a:rPr>
                        <a:t>.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8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</a:rPr>
                        <a:t>Исполнено</a:t>
                      </a:r>
                      <a:endParaRPr lang="ru-RU" sz="900">
                        <a:latin typeface="Times New Roman"/>
                        <a:ea typeface="Calibri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</a:rPr>
                        <a:t>руб</a:t>
                      </a:r>
                      <a:endParaRPr lang="ru-RU" sz="90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</a:rPr>
                        <a:t>Отклонение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</a:rPr>
                        <a:t>от плановых назначений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</a:rPr>
                        <a:t>руб.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Причина отклонений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8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</a:rPr>
                        <a:t>НАЛОГОВЫЕ И НЕНАЛОГОВЫЕ ДОХОДЫ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</a:rPr>
                        <a:t>000 1 00 0000 00 0000 000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9174,9</a:t>
                      </a:r>
                      <a:endParaRPr lang="ru-RU" sz="900" dirty="0" smtClean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10119,9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-945,0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7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</a:rPr>
                        <a:t>НАЛОГИ НА ПРИБЫЛЬ, ДОХОДЫ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</a:rPr>
                        <a:t>000 1 01 00000 00 0000 000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5324,3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6063,4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-739,1 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Иные причины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20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НАЛОГИ НА ИМУЩЕСТВО 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000 1 06 00000 00 0000 000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1215,2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1495,4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-280,2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Иные причины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7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АКЦИЗЫ НА НЕФТЕПРОДУКТЫ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000 1 03 00000 00 0000 000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1762,2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2033,5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-271,3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Иные причины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7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80"/>
                          </a:solidFill>
                          <a:latin typeface="Times New Roman"/>
                          <a:ea typeface="Calibri"/>
                        </a:rPr>
                        <a:t>ГОСУДАРСТВЕННАЯ ПОШЛИНА</a:t>
                      </a:r>
                      <a:endParaRPr lang="ru-RU" sz="90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</a:rPr>
                        <a:t>000 1 08 00000 00 0000 000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10,5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5,9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4,6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Иные причины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8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</a:rPr>
                        <a:t>НАЛОГОВЫЕ ДОХОДЫ-ВСЕГО</a:t>
                      </a:r>
                      <a:endParaRPr lang="ru-RU" sz="90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8312,2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9598,2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-1286,0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613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</a:rPr>
                        <a:t>000 1 11 00000 00 0000 000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209,9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184,4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-25,5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Иные причины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6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80"/>
                          </a:solidFill>
                          <a:latin typeface="Times New Roman"/>
                          <a:ea typeface="Calibri"/>
                        </a:rPr>
                        <a:t>ДОХОДЫ ОТ </a:t>
                      </a:r>
                      <a:r>
                        <a:rPr lang="ru-RU" sz="900" b="1" dirty="0" smtClean="0">
                          <a:solidFill>
                            <a:srgbClr val="000080"/>
                          </a:solidFill>
                          <a:latin typeface="Times New Roman"/>
                          <a:ea typeface="Calibri"/>
                        </a:rPr>
                        <a:t>РЕАЛИЗАЦИИ ИМУЩЕСТВА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0001 </a:t>
                      </a: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14 </a:t>
                      </a:r>
                      <a:r>
                        <a:rPr lang="ru-RU" sz="900" dirty="0">
                          <a:latin typeface="Times New Roman"/>
                          <a:ea typeface="Calibri"/>
                        </a:rPr>
                        <a:t>00000 00 0000 000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268,5</a:t>
                      </a:r>
                      <a:endParaRPr lang="ru-RU" sz="900" dirty="0" smtClean="0">
                        <a:latin typeface="Times New Roman"/>
                        <a:ea typeface="Calibri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264,4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-4,1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Иные причины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8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</a:rPr>
                        <a:t>Прочие налоговые доходы бюджетов городских поселений</a:t>
                      </a:r>
                      <a:endParaRPr lang="ru-RU" sz="12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000 1 1700000 00 0000</a:t>
                      </a:r>
                      <a:r>
                        <a:rPr lang="ru-RU" sz="900" baseline="0" dirty="0" smtClean="0">
                          <a:latin typeface="Times New Roman"/>
                          <a:ea typeface="Calibri"/>
                        </a:rPr>
                        <a:t> 000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7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</a:rPr>
                        <a:t>НЕНАЛОГОВЫЕ ДОХОДЫ-ВСЕГО</a:t>
                      </a:r>
                      <a:endParaRPr lang="ru-RU" sz="90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487,7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458,2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-29,5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55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80"/>
                          </a:solidFill>
                          <a:latin typeface="Times New Roman"/>
                          <a:ea typeface="Calibri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-RU" sz="90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</a:rPr>
                        <a:t>000 2 02 00000 00 0000 000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13351,8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13351,8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ДОТАЦИИ БЮДЖЕТАМ СУБЪЕКТОВ РОССИЙСКОЙ ФЕДЕРАЦИИ И МУНИЦИПАЛЬНЫХ ОБРАЗОВАНИЙ</a:t>
                      </a: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</a:rPr>
                        <a:t>000 2 02 01000 00 0000 151</a:t>
                      </a:r>
                    </a:p>
                  </a:txBody>
                  <a:tcPr marL="37630" marR="37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8936,3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8936,3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0,0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БЮДЖЕТАМ СУБЪЕКТОВ РОССИЙСКОЙ ФЕДЕРАЦИИ И МУНИЦИПАЛЬНЫХ ОБРАЗОВАНИЙ</a:t>
                      </a: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Calibri"/>
                        </a:rPr>
                        <a:t>000 2 02 02000 00 0000 151</a:t>
                      </a:r>
                    </a:p>
                  </a:txBody>
                  <a:tcPr marL="37630" marR="37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4061,3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4061,3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0,00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СУБВЕНЦИИ БЮДЖЕТАМ СУБЪЕКТОВ РОССИЙСКОЙ ФЕДЕРАЦИИ И МУНИЦИПАЛЬНЫХ</a:t>
                      </a: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 ОБРАЗОВАНИЙ</a:t>
                      </a: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000 2 02 </a:t>
                      </a: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03000 00 </a:t>
                      </a:r>
                      <a:r>
                        <a:rPr lang="ru-RU" sz="900" dirty="0">
                          <a:latin typeface="Times New Roman"/>
                          <a:ea typeface="Calibri"/>
                        </a:rPr>
                        <a:t>0000 151</a:t>
                      </a:r>
                    </a:p>
                  </a:txBody>
                  <a:tcPr marL="37630" marR="37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252,7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252,7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0,0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МЕЖБЮДЖЕТНЫЕ ТРАНСФЕРТЫ НА ОБЕСПЕЧЕНИЕ ДОРОЖНОЙ ДЕЯТЕЛЬНОСТИ</a:t>
                      </a: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000 2 02 </a:t>
                      </a: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042216 00 </a:t>
                      </a:r>
                      <a:r>
                        <a:rPr lang="ru-RU" sz="900" dirty="0">
                          <a:latin typeface="Times New Roman"/>
                          <a:ea typeface="Calibri"/>
                        </a:rPr>
                        <a:t>0000 151</a:t>
                      </a:r>
                    </a:p>
                  </a:txBody>
                  <a:tcPr marL="37630" marR="37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Arial"/>
                          <a:ea typeface="Times New Roman"/>
                          <a:cs typeface="Times New Roman"/>
                        </a:rPr>
                        <a:t>ВОЗВРАТ ОСТАТКОВ</a:t>
                      </a:r>
                      <a:r>
                        <a:rPr lang="ru-RU" sz="9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СУБСИДИЙ,СУБВЕНЦИЙ И ИНЫХ МЕЖБЮДЖЕТНЫХ ТРАНСФЕРТОВ,ИМЕЮЩИХ ЦЕЛЕВОЕ ЗНАЧЕНИЕ,ПРОШЛЫХ ЛЕТ ИЗ БЮДЖЕТОВ ГОРОДСКИХ ПОСЕЛЕНИЙ</a:t>
                      </a: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000 2 </a:t>
                      </a: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189</a:t>
                      </a:r>
                      <a:r>
                        <a:rPr lang="ru-RU" sz="900" baseline="0" dirty="0" smtClean="0">
                          <a:latin typeface="Times New Roman"/>
                          <a:ea typeface="Calibri"/>
                        </a:rPr>
                        <a:t> 00000</a:t>
                      </a: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 13 </a:t>
                      </a:r>
                      <a:r>
                        <a:rPr lang="ru-RU" sz="900" dirty="0">
                          <a:latin typeface="Times New Roman"/>
                          <a:ea typeface="Calibri"/>
                        </a:rPr>
                        <a:t>0000 </a:t>
                      </a: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 000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0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</a:rPr>
                        <a:t>0,0</a:t>
                      </a: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  <a:cs typeface="Times New Roman"/>
                        </a:rPr>
                        <a:t>ДОХОДЫ БЮДЖЕТА -ВСЕГО</a:t>
                      </a: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</a:rPr>
                        <a:t>000 8 50 00000 00 0000 000</a:t>
                      </a:r>
                      <a:endParaRPr lang="ru-RU" sz="90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22526,7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Calibri"/>
                        </a:rPr>
                        <a:t>23471,7</a:t>
                      </a: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Times New Roman"/>
                          <a:ea typeface="Calibri"/>
                        </a:rPr>
                        <a:t>-945,0</a:t>
                      </a:r>
                      <a:endParaRPr lang="ru-RU" sz="900" b="1" dirty="0" smtClean="0">
                        <a:latin typeface="Times New Roman"/>
                        <a:ea typeface="Calibri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Calibri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8720"/>
            <a:ext cx="1219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</a:rPr>
              <a:t>Сведения об исполнение доходов местного бюджета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</a:rPr>
              <a:t>по кодам классификации доходов бюджетов за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</a:rPr>
              <a:t>2022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</a:rPr>
              <a:t>год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 Black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1734812" y="253144"/>
            <a:ext cx="9430227" cy="83099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Расходы </a:t>
            </a:r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>бюджета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>(тыс. рублей)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35508218"/>
              </p:ext>
            </p:extLst>
          </p:nvPr>
        </p:nvGraphicFramePr>
        <p:xfrm>
          <a:off x="747253" y="1522428"/>
          <a:ext cx="10599172" cy="4449882"/>
        </p:xfrm>
        <a:graphic>
          <a:graphicData uri="http://schemas.openxmlformats.org/drawingml/2006/table">
            <a:tbl>
              <a:tblPr firstRow="1" bandRow="1"/>
              <a:tblGrid>
                <a:gridCol w="3403572"/>
                <a:gridCol w="3662543"/>
                <a:gridCol w="3533057"/>
              </a:tblGrid>
              <a:tr h="22095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endParaRPr lang="ru-RU" sz="2800" dirty="0" smtClean="0"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800" dirty="0" smtClean="0"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Arial Black" panose="020B0A04020102020204" pitchFamily="34" charset="0"/>
                        </a:rPr>
                        <a:t>Утверждено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endParaRPr lang="ru-RU" sz="2800" dirty="0" smtClean="0"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800" dirty="0" smtClean="0"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Arial Black" panose="020B0A04020102020204" pitchFamily="34" charset="0"/>
                        </a:rPr>
                        <a:t>Исполнено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endParaRPr lang="ru-RU" sz="2800" dirty="0" smtClean="0"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800" dirty="0" smtClean="0"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Arial Black" panose="020B0A04020102020204" pitchFamily="34" charset="0"/>
                        </a:rPr>
                        <a:t>% исполнения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2402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endParaRPr lang="ru-RU" sz="28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8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25407,1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endParaRPr lang="ru-RU" sz="28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8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23958,6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endParaRPr lang="ru-RU" sz="28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8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94,3%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470" y="-82313"/>
            <a:ext cx="1613583" cy="1613583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586059" y="-82313"/>
            <a:ext cx="2755570" cy="21596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610444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3210</TotalTime>
  <Words>1435</Words>
  <Application>Microsoft Office PowerPoint</Application>
  <PresentationFormat>Произвольный</PresentationFormat>
  <Paragraphs>477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Elena</cp:lastModifiedBy>
  <cp:revision>429</cp:revision>
  <dcterms:created xsi:type="dcterms:W3CDTF">2016-04-12T08:22:33Z</dcterms:created>
  <dcterms:modified xsi:type="dcterms:W3CDTF">2023-06-19T13:42:38Z</dcterms:modified>
</cp:coreProperties>
</file>