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62" r:id="rId3"/>
    <p:sldId id="320" r:id="rId4"/>
    <p:sldId id="415" r:id="rId5"/>
    <p:sldId id="321" r:id="rId6"/>
    <p:sldId id="416" r:id="rId7"/>
    <p:sldId id="417" r:id="rId8"/>
    <p:sldId id="418" r:id="rId9"/>
    <p:sldId id="430" r:id="rId10"/>
    <p:sldId id="431" r:id="rId11"/>
    <p:sldId id="432" r:id="rId12"/>
    <p:sldId id="261" r:id="rId13"/>
    <p:sldId id="364" r:id="rId14"/>
    <p:sldId id="413" r:id="rId15"/>
    <p:sldId id="428" r:id="rId16"/>
    <p:sldId id="366" r:id="rId17"/>
    <p:sldId id="334" r:id="rId18"/>
    <p:sldId id="367" r:id="rId19"/>
    <p:sldId id="368" r:id="rId20"/>
    <p:sldId id="369" r:id="rId21"/>
    <p:sldId id="370" r:id="rId22"/>
    <p:sldId id="371" r:id="rId23"/>
    <p:sldId id="372" r:id="rId24"/>
    <p:sldId id="385" r:id="rId25"/>
    <p:sldId id="386" r:id="rId26"/>
    <p:sldId id="426" r:id="rId27"/>
    <p:sldId id="387" r:id="rId28"/>
    <p:sldId id="392" r:id="rId29"/>
    <p:sldId id="331" r:id="rId30"/>
    <p:sldId id="330"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a:srgbClr val="66FFCC"/>
    <a:srgbClr val="66FFFF"/>
    <a:srgbClr val="FFCCFF"/>
    <a:srgbClr val="9966FF"/>
    <a:srgbClr val="CC3300"/>
    <a:srgbClr val="10A40C"/>
    <a:srgbClr val="FC4C59"/>
    <a:srgbClr val="FF99FF"/>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0633" autoAdjust="0"/>
    <p:restoredTop sz="93083" autoAdjust="0"/>
  </p:normalViewPr>
  <p:slideViewPr>
    <p:cSldViewPr snapToGrid="0">
      <p:cViewPr varScale="1">
        <p:scale>
          <a:sx n="97" d="100"/>
          <a:sy n="97" d="100"/>
        </p:scale>
        <p:origin x="-114" y="-204"/>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6.8827646544182011E-2"/>
          <c:y val="3.4983904148610252E-2"/>
          <c:w val="0.92825926636236367"/>
          <c:h val="0.89469641017096979"/>
        </c:manualLayout>
      </c:layout>
      <c:barChart>
        <c:barDir val="col"/>
        <c:grouping val="clustered"/>
        <c:ser>
          <c:idx val="0"/>
          <c:order val="0"/>
          <c:tx>
            <c:strRef>
              <c:f>Лист1!$B$1</c:f>
              <c:strCache>
                <c:ptCount val="1"/>
                <c:pt idx="0">
                  <c:v>2018год факт</c:v>
                </c:pt>
              </c:strCache>
            </c:strRef>
          </c:tx>
          <c:spPr>
            <a:solidFill>
              <a:srgbClr val="00B050"/>
            </a:solidFill>
          </c:spPr>
          <c:dLbls>
            <c:dLbl>
              <c:idx val="0"/>
              <c:layout>
                <c:manualLayout>
                  <c:x val="-8.5931758530183727E-3"/>
                  <c:y val="-6.3607098452018859E-3"/>
                </c:manualLayout>
              </c:layout>
              <c:showVal val="1"/>
              <c:extLst>
                <c:ext xmlns:c15="http://schemas.microsoft.com/office/drawing/2012/chart" uri="{CE6537A1-D6FC-4f65-9D91-7224C49458BB}"/>
              </c:extLst>
            </c:dLbl>
            <c:dLbl>
              <c:idx val="1"/>
              <c:layout>
                <c:manualLayout>
                  <c:x val="3.4964884541386467E-3"/>
                  <c:y val="6.1715589331852424E-3"/>
                </c:manualLayout>
              </c:layout>
              <c:tx>
                <c:rich>
                  <a:bodyPr/>
                  <a:lstStyle/>
                  <a:p>
                    <a:r>
                      <a:rPr lang="ru-RU" dirty="0" smtClean="0"/>
                      <a:t>16698</a:t>
                    </a:r>
                  </a:p>
                </c:rich>
              </c:tx>
              <c:showVal val="1"/>
              <c:extLst>
                <c:ext xmlns:c15="http://schemas.microsoft.com/office/drawing/2012/chart" uri="{CE6537A1-D6FC-4f65-9D91-7224C49458BB}"/>
              </c:extLst>
            </c:dLbl>
            <c:dLbl>
              <c:idx val="2"/>
              <c:layout>
                <c:manualLayout>
                  <c:x val="-3.82831748078937E-3"/>
                  <c:y val="-1.8902702457806642E-4"/>
                </c:manualLayout>
              </c:layout>
              <c:tx>
                <c:rich>
                  <a:bodyPr/>
                  <a:lstStyle/>
                  <a:p>
                    <a:r>
                      <a:rPr lang="ru-RU" sz="900" dirty="0" smtClean="0"/>
                      <a:t>-1395,7</a:t>
                    </a:r>
                  </a:p>
                  <a:p>
                    <a:endParaRPr lang="en-US" dirty="0"/>
                  </a:p>
                </c:rich>
              </c:tx>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Лист1!$A$2:$A$5</c:f>
              <c:strCache>
                <c:ptCount val="3"/>
                <c:pt idx="0">
                  <c:v>Доходы</c:v>
                </c:pt>
                <c:pt idx="1">
                  <c:v>Расходы</c:v>
                </c:pt>
                <c:pt idx="2">
                  <c:v>Дефицит/профицит</c:v>
                </c:pt>
              </c:strCache>
            </c:strRef>
          </c:cat>
          <c:val>
            <c:numRef>
              <c:f>Лист1!$B$2:$B$5</c:f>
              <c:numCache>
                <c:formatCode>General</c:formatCode>
                <c:ptCount val="4"/>
                <c:pt idx="0" formatCode="#,##0">
                  <c:v>17781.2</c:v>
                </c:pt>
                <c:pt idx="1">
                  <c:v>17204.2</c:v>
                </c:pt>
                <c:pt idx="2">
                  <c:v>576.79999999999995</c:v>
                </c:pt>
              </c:numCache>
            </c:numRef>
          </c:val>
        </c:ser>
        <c:ser>
          <c:idx val="1"/>
          <c:order val="1"/>
          <c:tx>
            <c:strRef>
              <c:f>Лист1!$C$1</c:f>
              <c:strCache>
                <c:ptCount val="1"/>
                <c:pt idx="0">
                  <c:v>2019 год оценка</c:v>
                </c:pt>
              </c:strCache>
            </c:strRef>
          </c:tx>
          <c:dLbls>
            <c:dLbl>
              <c:idx val="0"/>
              <c:layout>
                <c:manualLayout>
                  <c:x val="2.3375209530048188E-3"/>
                  <c:y val="-3.1805097529924299E-3"/>
                </c:manualLayout>
              </c:layout>
              <c:showVal val="1"/>
              <c:extLst>
                <c:ext xmlns:c15="http://schemas.microsoft.com/office/drawing/2012/chart" uri="{CE6537A1-D6FC-4f65-9D91-7224C49458BB}"/>
              </c:extLst>
            </c:dLbl>
            <c:dLbl>
              <c:idx val="1"/>
              <c:layout>
                <c:manualLayout>
                  <c:x val="2.1210565726035441E-3"/>
                  <c:y val="8.2588768456418743E-3"/>
                </c:manualLayout>
              </c:layout>
              <c:showVal val="1"/>
              <c:extLst>
                <c:ext xmlns:c15="http://schemas.microsoft.com/office/drawing/2012/chart" uri="{CE6537A1-D6FC-4f65-9D91-7224C49458BB}"/>
              </c:extLst>
            </c:dLbl>
            <c:dLbl>
              <c:idx val="2"/>
              <c:layout>
                <c:manualLayout>
                  <c:x val="-1.3402224556433823E-3"/>
                  <c:y val="8.8755991907389677E-3"/>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Лист1!$A$2:$A$5</c:f>
              <c:strCache>
                <c:ptCount val="3"/>
                <c:pt idx="0">
                  <c:v>Доходы</c:v>
                </c:pt>
                <c:pt idx="1">
                  <c:v>Расходы</c:v>
                </c:pt>
                <c:pt idx="2">
                  <c:v>Дефицит/профицит</c:v>
                </c:pt>
              </c:strCache>
            </c:strRef>
          </c:cat>
          <c:val>
            <c:numRef>
              <c:f>Лист1!$C$2:$C$5</c:f>
              <c:numCache>
                <c:formatCode>#,##0</c:formatCode>
                <c:ptCount val="4"/>
                <c:pt idx="0">
                  <c:v>22820.6</c:v>
                </c:pt>
                <c:pt idx="1">
                  <c:v>24596.799999999996</c:v>
                </c:pt>
                <c:pt idx="2">
                  <c:v>-776</c:v>
                </c:pt>
              </c:numCache>
            </c:numRef>
          </c:val>
        </c:ser>
        <c:ser>
          <c:idx val="2"/>
          <c:order val="2"/>
          <c:tx>
            <c:strRef>
              <c:f>Лист1!$D$1</c:f>
              <c:strCache>
                <c:ptCount val="1"/>
                <c:pt idx="0">
                  <c:v>2020 год</c:v>
                </c:pt>
              </c:strCache>
            </c:strRef>
          </c:tx>
          <c:dLbls>
            <c:dLbl>
              <c:idx val="0"/>
              <c:layout>
                <c:manualLayout>
                  <c:x val="6.7976834688462514E-3"/>
                  <c:y val="8.0698498210638649E-3"/>
                </c:manualLayout>
              </c:layout>
              <c:showVal val="1"/>
              <c:extLst>
                <c:ext xmlns:c15="http://schemas.microsoft.com/office/drawing/2012/chart" uri="{CE6537A1-D6FC-4f65-9D91-7224C49458BB}"/>
              </c:extLst>
            </c:dLbl>
            <c:dLbl>
              <c:idx val="1"/>
              <c:layout>
                <c:manualLayout>
                  <c:x val="6.8786311843206018E-3"/>
                  <c:y val="5.5060624131684542E-3"/>
                </c:manualLayout>
              </c:layout>
              <c:showVal val="1"/>
              <c:extLst>
                <c:ext xmlns:c15="http://schemas.microsoft.com/office/drawing/2012/chart" uri="{CE6537A1-D6FC-4f65-9D91-7224C49458BB}"/>
              </c:extLst>
            </c:dLbl>
            <c:dLbl>
              <c:idx val="2"/>
              <c:layout>
                <c:manualLayout>
                  <c:x val="-4.8919591407632363E-4"/>
                  <c:y val="3.780540491561336E-4"/>
                </c:manualLayout>
              </c:layout>
              <c:showVal val="1"/>
              <c:extLst>
                <c:ext xmlns:c15="http://schemas.microsoft.com/office/drawing/2012/chart" uri="{CE6537A1-D6FC-4f65-9D91-7224C49458BB}"/>
              </c:extLst>
            </c:dLbl>
            <c:spPr>
              <a:noFill/>
              <a:ln>
                <a:noFill/>
              </a:ln>
              <a:effectLst/>
            </c:spPr>
            <c:txPr>
              <a:bodyPr/>
              <a:lstStyle/>
              <a:p>
                <a:pPr>
                  <a:defRPr sz="900"/>
                </a:pPr>
                <a:endParaRPr lang="ru-RU"/>
              </a:p>
            </c:txPr>
            <c:showVal val="1"/>
            <c:extLst>
              <c:ext xmlns:c15="http://schemas.microsoft.com/office/drawing/2012/chart" uri="{CE6537A1-D6FC-4f65-9D91-7224C49458BB}">
                <c15:showLeaderLines val="0"/>
              </c:ext>
            </c:extLst>
          </c:dLbls>
          <c:cat>
            <c:strRef>
              <c:f>Лист1!$A$2:$A$5</c:f>
              <c:strCache>
                <c:ptCount val="3"/>
                <c:pt idx="0">
                  <c:v>Доходы</c:v>
                </c:pt>
                <c:pt idx="1">
                  <c:v>Расходы</c:v>
                </c:pt>
                <c:pt idx="2">
                  <c:v>Дефицит/профицит</c:v>
                </c:pt>
              </c:strCache>
            </c:strRef>
          </c:cat>
          <c:val>
            <c:numRef>
              <c:f>Лист1!$D$2:$D$5</c:f>
              <c:numCache>
                <c:formatCode>#,##0</c:formatCode>
                <c:ptCount val="4"/>
                <c:pt idx="0">
                  <c:v>16119.5</c:v>
                </c:pt>
                <c:pt idx="1">
                  <c:v>16119.5</c:v>
                </c:pt>
                <c:pt idx="2">
                  <c:v>0</c:v>
                </c:pt>
              </c:numCache>
            </c:numRef>
          </c:val>
        </c:ser>
        <c:ser>
          <c:idx val="3"/>
          <c:order val="3"/>
          <c:tx>
            <c:strRef>
              <c:f>Лист1!$E$1</c:f>
              <c:strCache>
                <c:ptCount val="1"/>
                <c:pt idx="0">
                  <c:v>2021 год2</c:v>
                </c:pt>
              </c:strCache>
            </c:strRef>
          </c:tx>
          <c:cat>
            <c:strRef>
              <c:f>Лист1!$A$2:$A$5</c:f>
              <c:strCache>
                <c:ptCount val="3"/>
                <c:pt idx="0">
                  <c:v>Доходы</c:v>
                </c:pt>
                <c:pt idx="1">
                  <c:v>Расходы</c:v>
                </c:pt>
                <c:pt idx="2">
                  <c:v>Дефицит/профицит</c:v>
                </c:pt>
              </c:strCache>
            </c:strRef>
          </c:cat>
          <c:val>
            <c:numRef>
              <c:f>Лист1!$E$2:$E$5</c:f>
              <c:numCache>
                <c:formatCode>#,##0</c:formatCode>
                <c:ptCount val="4"/>
                <c:pt idx="0">
                  <c:v>14966.3</c:v>
                </c:pt>
                <c:pt idx="1">
                  <c:v>14966.3</c:v>
                </c:pt>
                <c:pt idx="2">
                  <c:v>0</c:v>
                </c:pt>
              </c:numCache>
            </c:numRef>
          </c:val>
        </c:ser>
        <c:ser>
          <c:idx val="4"/>
          <c:order val="4"/>
          <c:tx>
            <c:strRef>
              <c:f>Лист1!$F$1</c:f>
              <c:strCache>
                <c:ptCount val="1"/>
                <c:pt idx="0">
                  <c:v>2022 год </c:v>
                </c:pt>
              </c:strCache>
            </c:strRef>
          </c:tx>
          <c:dLbls>
            <c:dLbl>
              <c:idx val="0"/>
              <c:layout>
                <c:manualLayout>
                  <c:x val="1.5815938254214783E-2"/>
                  <c:y val="0"/>
                </c:manualLayout>
              </c:layout>
              <c:tx>
                <c:rich>
                  <a:bodyPr/>
                  <a:lstStyle/>
                  <a:p>
                    <a:r>
                      <a:rPr lang="en-US" dirty="0" smtClean="0"/>
                      <a:t>1</a:t>
                    </a:r>
                    <a:r>
                      <a:rPr lang="ru-RU" dirty="0" smtClean="0"/>
                      <a:t>7781,2</a:t>
                    </a:r>
                    <a:endParaRPr lang="en-US" dirty="0"/>
                  </a:p>
                </c:rich>
              </c:tx>
              <c:showVal val="1"/>
            </c:dLbl>
            <c:showVal val="1"/>
          </c:dLbls>
          <c:cat>
            <c:strRef>
              <c:f>Лист1!$A$2:$A$5</c:f>
              <c:strCache>
                <c:ptCount val="3"/>
                <c:pt idx="0">
                  <c:v>Доходы</c:v>
                </c:pt>
                <c:pt idx="1">
                  <c:v>Расходы</c:v>
                </c:pt>
                <c:pt idx="2">
                  <c:v>Дефицит/профицит</c:v>
                </c:pt>
              </c:strCache>
            </c:strRef>
          </c:cat>
          <c:val>
            <c:numRef>
              <c:f>Лист1!$F$2:$F$5</c:f>
              <c:numCache>
                <c:formatCode>#,##0</c:formatCode>
                <c:ptCount val="4"/>
                <c:pt idx="0">
                  <c:v>15156.4</c:v>
                </c:pt>
                <c:pt idx="1">
                  <c:v>15156.4</c:v>
                </c:pt>
                <c:pt idx="2">
                  <c:v>0</c:v>
                </c:pt>
                <c:pt idx="3">
                  <c:v>0</c:v>
                </c:pt>
              </c:numCache>
            </c:numRef>
          </c:val>
        </c:ser>
        <c:gapWidth val="300"/>
        <c:axId val="112147456"/>
        <c:axId val="112173824"/>
      </c:barChart>
      <c:catAx>
        <c:axId val="112147456"/>
        <c:scaling>
          <c:orientation val="minMax"/>
        </c:scaling>
        <c:axPos val="b"/>
        <c:numFmt formatCode="General" sourceLinked="0"/>
        <c:majorTickMark val="none"/>
        <c:tickLblPos val="nextTo"/>
        <c:crossAx val="112173824"/>
        <c:crosses val="autoZero"/>
        <c:auto val="1"/>
        <c:lblAlgn val="ctr"/>
        <c:lblOffset val="100"/>
      </c:catAx>
      <c:valAx>
        <c:axId val="112173824"/>
        <c:scaling>
          <c:orientation val="minMax"/>
        </c:scaling>
        <c:axPos val="l"/>
        <c:majorGridlines/>
        <c:minorGridlines/>
        <c:numFmt formatCode="#,##0" sourceLinked="0"/>
        <c:tickLblPos val="nextTo"/>
        <c:crossAx val="112147456"/>
        <c:crosses val="autoZero"/>
        <c:crossBetween val="between"/>
      </c:valAx>
    </c:plotArea>
    <c:legend>
      <c:legendPos val="r"/>
      <c:layout>
        <c:manualLayout>
          <c:xMode val="edge"/>
          <c:yMode val="edge"/>
          <c:x val="0.85764934419373606"/>
          <c:y val="0.23721570339839296"/>
          <c:w val="0.12727165894814116"/>
          <c:h val="0.24101054020758722"/>
        </c:manualLayout>
      </c:layout>
    </c:legend>
    <c:plotVisOnly val="1"/>
    <c:dispBlanksAs val="gap"/>
  </c:chart>
  <c:txPr>
    <a:bodyPr/>
    <a:lstStyle/>
    <a:p>
      <a:pPr>
        <a:defRPr sz="1050">
          <a:latin typeface="Times New Roman" panose="02020603050405020304" pitchFamily="18" charset="0"/>
          <a:cs typeface="Times New Roman" panose="02020603050405020304"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2022 </a:t>
            </a:r>
            <a:r>
              <a:rPr lang="ru-RU" dirty="0"/>
              <a:t>год</a:t>
            </a:r>
          </a:p>
        </c:rich>
      </c:tx>
      <c:layout>
        <c:manualLayout>
          <c:xMode val="edge"/>
          <c:yMode val="edge"/>
          <c:x val="0.40231962553002681"/>
          <c:y val="0.11253223647391628"/>
        </c:manualLayout>
      </c:layout>
    </c:title>
    <c:view3D>
      <c:rotX val="30"/>
      <c:perspective val="30"/>
    </c:view3D>
    <c:plotArea>
      <c:layout>
        <c:manualLayout>
          <c:layoutTarget val="inner"/>
          <c:xMode val="edge"/>
          <c:yMode val="edge"/>
          <c:x val="0.16494549495708219"/>
          <c:y val="0.24525055586647168"/>
          <c:w val="0.75215508509846862"/>
          <c:h val="0.6376121032027684"/>
        </c:manualLayout>
      </c:layout>
      <c:pie3DChart>
        <c:varyColors val="1"/>
        <c:ser>
          <c:idx val="0"/>
          <c:order val="0"/>
          <c:tx>
            <c:strRef>
              <c:f>Лист1!$B$1</c:f>
              <c:strCache>
                <c:ptCount val="1"/>
                <c:pt idx="0">
                  <c:v>2022 год</c:v>
                </c:pt>
              </c:strCache>
            </c:strRef>
          </c:tx>
          <c:dPt>
            <c:idx val="0"/>
            <c:explosion val="10"/>
            <c:spPr>
              <a:solidFill>
                <a:schemeClr val="bg2">
                  <a:lumMod val="75000"/>
                </a:schemeClr>
              </a:solidFill>
            </c:spPr>
          </c:dPt>
          <c:dPt>
            <c:idx val="1"/>
            <c:spPr>
              <a:solidFill>
                <a:srgbClr val="3FCD57"/>
              </a:solidFill>
            </c:spPr>
          </c:dPt>
          <c:dPt>
            <c:idx val="2"/>
            <c:explosion val="6"/>
            <c:spPr>
              <a:solidFill>
                <a:schemeClr val="accent6"/>
              </a:solidFill>
            </c:spPr>
          </c:dPt>
          <c:dLbls>
            <c:dLbl>
              <c:idx val="1"/>
              <c:layout>
                <c:manualLayout>
                  <c:x val="-1.1845796409458705E-2"/>
                  <c:y val="3.528712204861386E-2"/>
                </c:manualLayout>
              </c:layout>
              <c:showPercent val="1"/>
              <c:extLst>
                <c:ext xmlns:c15="http://schemas.microsoft.com/office/drawing/2012/chart" uri="{CE6537A1-D6FC-4f65-9D91-7224C49458BB}"/>
              </c:extLst>
            </c:dLbl>
            <c:spPr>
              <a:noFill/>
              <a:ln>
                <a:noFill/>
              </a:ln>
              <a:effectLst/>
            </c:spPr>
            <c:txPr>
              <a:bodyPr/>
              <a:lstStyle/>
              <a:p>
                <a:pPr>
                  <a:defRPr sz="1400" b="0" i="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Лист1!$A$2:$A$5</c:f>
              <c:numCache>
                <c:formatCode>General</c:formatCode>
                <c:ptCount val="4"/>
              </c:numCache>
            </c:numRef>
          </c:cat>
          <c:val>
            <c:numRef>
              <c:f>Лист1!$B$2:$B$5</c:f>
              <c:numCache>
                <c:formatCode>General</c:formatCode>
                <c:ptCount val="4"/>
                <c:pt idx="0">
                  <c:v>8272.2999999999956</c:v>
                </c:pt>
                <c:pt idx="1">
                  <c:v>203.3</c:v>
                </c:pt>
                <c:pt idx="2">
                  <c:v>6680.9</c:v>
                </c:pt>
              </c:numCache>
            </c:numRef>
          </c:val>
        </c:ser>
      </c:pie3DChart>
    </c:plotArea>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2020год</a:t>
            </a:r>
            <a:endParaRPr lang="ru-RU" dirty="0"/>
          </a:p>
        </c:rich>
      </c:tx>
      <c:layout>
        <c:manualLayout>
          <c:xMode val="edge"/>
          <c:yMode val="edge"/>
          <c:x val="0.30302888306254511"/>
          <c:y val="8.1219401403119132E-2"/>
        </c:manualLayout>
      </c:layout>
    </c:title>
    <c:view3D>
      <c:rotX val="30"/>
      <c:perspective val="30"/>
    </c:view3D>
    <c:plotArea>
      <c:layout>
        <c:manualLayout>
          <c:layoutTarget val="inner"/>
          <c:xMode val="edge"/>
          <c:yMode val="edge"/>
          <c:x val="0.18824272816654194"/>
          <c:y val="0.20849795588754913"/>
          <c:w val="0.81154471885706159"/>
          <c:h val="0.63866316441030369"/>
        </c:manualLayout>
      </c:layout>
      <c:pie3DChart>
        <c:varyColors val="1"/>
        <c:ser>
          <c:idx val="0"/>
          <c:order val="0"/>
          <c:tx>
            <c:strRef>
              <c:f>Лист1!$B$1</c:f>
              <c:strCache>
                <c:ptCount val="1"/>
                <c:pt idx="0">
                  <c:v>2020год</c:v>
                </c:pt>
              </c:strCache>
            </c:strRef>
          </c:tx>
          <c:explosion val="10"/>
          <c:dPt>
            <c:idx val="0"/>
            <c:spPr>
              <a:solidFill>
                <a:schemeClr val="bg2">
                  <a:lumMod val="75000"/>
                </a:schemeClr>
              </a:solidFill>
            </c:spPr>
          </c:dPt>
          <c:dPt>
            <c:idx val="1"/>
            <c:spPr>
              <a:solidFill>
                <a:srgbClr val="3FCD57"/>
              </a:solidFill>
            </c:spPr>
          </c:dPt>
          <c:dPt>
            <c:idx val="2"/>
            <c:spPr>
              <a:solidFill>
                <a:schemeClr val="accent6"/>
              </a:solidFill>
            </c:spPr>
          </c:dPt>
          <c:dLbls>
            <c:spPr>
              <a:noFill/>
              <a:ln>
                <a:noFill/>
              </a:ln>
              <a:effectLst/>
            </c:spPr>
            <c:txPr>
              <a:bodyPr/>
              <a:lstStyle/>
              <a:p>
                <a:pPr>
                  <a:defRPr sz="1400" b="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showPercent val="1"/>
            <c:extLst>
              <c:ext xmlns:c15="http://schemas.microsoft.com/office/drawing/2012/chart" uri="{CE6537A1-D6FC-4f65-9D91-7224C49458BB}"/>
            </c:extLst>
          </c:dLbls>
          <c:cat>
            <c:numRef>
              <c:f>Лист1!$A$2:$A$5</c:f>
              <c:numCache>
                <c:formatCode>General</c:formatCode>
                <c:ptCount val="4"/>
              </c:numCache>
            </c:numRef>
          </c:cat>
          <c:val>
            <c:numRef>
              <c:f>Лист1!$B$2:$B$5</c:f>
              <c:numCache>
                <c:formatCode>General</c:formatCode>
                <c:ptCount val="4"/>
                <c:pt idx="0">
                  <c:v>8161.1</c:v>
                </c:pt>
                <c:pt idx="1">
                  <c:v>514.4</c:v>
                </c:pt>
                <c:pt idx="2">
                  <c:v>6681.8</c:v>
                </c:pt>
              </c:numCache>
            </c:numRef>
          </c:val>
        </c:ser>
      </c:pie3DChart>
    </c:plotArea>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b="1">
                <a:solidFill>
                  <a:schemeClr val="tx1">
                    <a:lumMod val="95000"/>
                    <a:lumOff val="5000"/>
                  </a:schemeClr>
                </a:solidFill>
                <a:latin typeface="Times New Roman" panose="02020603050405020304" pitchFamily="18" charset="0"/>
                <a:cs typeface="Times New Roman" panose="02020603050405020304" pitchFamily="18" charset="0"/>
              </a:defRPr>
            </a:pPr>
            <a:r>
              <a:rPr lang="ru-RU" dirty="0" smtClean="0"/>
              <a:t>2021 </a:t>
            </a:r>
            <a:r>
              <a:rPr lang="ru-RU" dirty="0"/>
              <a:t>год</a:t>
            </a:r>
          </a:p>
        </c:rich>
      </c:tx>
      <c:layout/>
    </c:title>
    <c:view3D>
      <c:rotX val="30"/>
      <c:perspective val="30"/>
    </c:view3D>
    <c:plotArea>
      <c:layout>
        <c:manualLayout>
          <c:layoutTarget val="inner"/>
          <c:xMode val="edge"/>
          <c:yMode val="edge"/>
          <c:x val="0.10334948208587924"/>
          <c:y val="0.40111812973161731"/>
          <c:w val="0.89665051791412154"/>
          <c:h val="0.491348679511801"/>
        </c:manualLayout>
      </c:layout>
      <c:pie3DChart>
        <c:varyColors val="1"/>
        <c:ser>
          <c:idx val="0"/>
          <c:order val="0"/>
          <c:tx>
            <c:strRef>
              <c:f>Лист1!$B$1</c:f>
              <c:strCache>
                <c:ptCount val="1"/>
                <c:pt idx="0">
                  <c:v>2021 год</c:v>
                </c:pt>
              </c:strCache>
            </c:strRef>
          </c:tx>
          <c:dPt>
            <c:idx val="0"/>
            <c:explosion val="16"/>
            <c:spPr>
              <a:solidFill>
                <a:schemeClr val="bg2">
                  <a:lumMod val="75000"/>
                </a:schemeClr>
              </a:solidFill>
            </c:spPr>
          </c:dPt>
          <c:dPt>
            <c:idx val="1"/>
            <c:spPr>
              <a:solidFill>
                <a:srgbClr val="3FCD57"/>
              </a:solidFill>
            </c:spPr>
          </c:dPt>
          <c:dPt>
            <c:idx val="2"/>
            <c:explosion val="11"/>
            <c:spPr>
              <a:solidFill>
                <a:schemeClr val="accent6"/>
              </a:solidFill>
            </c:spPr>
          </c:dPt>
          <c:dLbls>
            <c:showPercent val="1"/>
          </c:dLbls>
          <c:cat>
            <c:numRef>
              <c:f>Лист1!$A$2:$A$4</c:f>
              <c:numCache>
                <c:formatCode>General</c:formatCode>
                <c:ptCount val="3"/>
              </c:numCache>
            </c:numRef>
          </c:cat>
          <c:val>
            <c:numRef>
              <c:f>Лист1!$B$2:$B$4</c:f>
              <c:numCache>
                <c:formatCode>General</c:formatCode>
                <c:ptCount val="3"/>
                <c:pt idx="0">
                  <c:v>8081.2</c:v>
                </c:pt>
                <c:pt idx="1">
                  <c:v>203.3</c:v>
                </c:pt>
                <c:pt idx="2">
                  <c:v>6681.9</c:v>
                </c:pt>
              </c:numCache>
            </c:numRef>
          </c:val>
        </c:ser>
        <c:dLbls>
          <c:showPercent val="1"/>
        </c:dLbls>
      </c:pie3DChart>
    </c:plotArea>
    <c:legend>
      <c:legendPos val="t"/>
      <c:layout/>
    </c:legend>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
          <c:y val="2.1023239453008612E-3"/>
          <c:w val="0.83545286739797553"/>
          <c:h val="0.92464729746957586"/>
        </c:manualLayout>
      </c:layout>
      <c:bar3DChart>
        <c:barDir val="col"/>
        <c:grouping val="stacked"/>
        <c:ser>
          <c:idx val="0"/>
          <c:order val="0"/>
          <c:tx>
            <c:strRef>
              <c:f>Лист1!$B$1</c:f>
              <c:strCache>
                <c:ptCount val="1"/>
                <c:pt idx="0">
                  <c:v>Налоговые доходы</c:v>
                </c:pt>
              </c:strCache>
            </c:strRef>
          </c:tx>
          <c:spPr>
            <a:solidFill>
              <a:schemeClr val="bg2">
                <a:lumMod val="75000"/>
              </a:schemeClr>
            </a:solidFill>
          </c:spPr>
          <c:dLbls>
            <c:dLbl>
              <c:idx val="0"/>
              <c:layout>
                <c:manualLayout>
                  <c:x val="1.3752755757371365E-2"/>
                  <c:y val="-9.2005210676100024E-3"/>
                </c:manualLayout>
              </c:layout>
              <c:tx>
                <c:rich>
                  <a:bodyPr/>
                  <a:lstStyle/>
                  <a:p>
                    <a:r>
                      <a:rPr lang="ru-RU" dirty="0" smtClean="0"/>
                      <a:t>7088,7</a:t>
                    </a:r>
                    <a:endParaRPr lang="en-US" dirty="0"/>
                  </a:p>
                </c:rich>
              </c:tx>
              <c:showVal val="1"/>
              <c:extLst>
                <c:ext xmlns:c15="http://schemas.microsoft.com/office/drawing/2012/chart" uri="{CE6537A1-D6FC-4f65-9D91-7224C49458BB}"/>
              </c:extLst>
            </c:dLbl>
            <c:dLbl>
              <c:idx val="1"/>
              <c:layout>
                <c:manualLayout>
                  <c:x val="2.016335226051159E-2"/>
                  <c:y val="0"/>
                </c:manualLayout>
              </c:layout>
              <c:tx>
                <c:rich>
                  <a:bodyPr/>
                  <a:lstStyle/>
                  <a:p>
                    <a:r>
                      <a:rPr lang="ru-RU" dirty="0" smtClean="0"/>
                      <a:t>7249</a:t>
                    </a:r>
                    <a:endParaRPr lang="en-US" dirty="0"/>
                  </a:p>
                </c:rich>
              </c:tx>
              <c:showVal val="1"/>
              <c:extLst>
                <c:ext xmlns:c15="http://schemas.microsoft.com/office/drawing/2012/chart" uri="{CE6537A1-D6FC-4f65-9D91-7224C49458BB}"/>
              </c:extLst>
            </c:dLbl>
            <c:dLbl>
              <c:idx val="2"/>
              <c:layout>
                <c:manualLayout>
                  <c:x val="1.1761955485298455E-2"/>
                  <c:y val="5.0331294849840823E-3"/>
                </c:manualLayout>
              </c:layout>
              <c:tx>
                <c:rich>
                  <a:bodyPr/>
                  <a:lstStyle/>
                  <a:p>
                    <a:r>
                      <a:rPr lang="ru-RU" dirty="0" smtClean="0"/>
                      <a:t>7265,2</a:t>
                    </a:r>
                    <a:endParaRPr lang="en-US" dirty="0"/>
                  </a:p>
                </c:rich>
              </c:tx>
              <c:showVal val="1"/>
              <c:extLst>
                <c:ext xmlns:c15="http://schemas.microsoft.com/office/drawing/2012/chart" uri="{CE6537A1-D6FC-4f65-9D91-7224C49458BB}"/>
              </c:extLst>
            </c:dLbl>
            <c:dLbl>
              <c:idx val="3"/>
              <c:layout/>
              <c:tx>
                <c:rich>
                  <a:bodyPr/>
                  <a:lstStyle/>
                  <a:p>
                    <a:r>
                      <a:rPr lang="ru-RU" smtClean="0"/>
                      <a:t>7266,8</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Лист1!$A$2:$A$7</c:f>
              <c:strCache>
                <c:ptCount val="4"/>
                <c:pt idx="0">
                  <c:v>2019год оценка</c:v>
                </c:pt>
                <c:pt idx="1">
                  <c:v>Доходы на 2020год</c:v>
                </c:pt>
                <c:pt idx="2">
                  <c:v>Доходы на 2021 год</c:v>
                </c:pt>
                <c:pt idx="3">
                  <c:v>Доходы на 2022 год</c:v>
                </c:pt>
              </c:strCache>
            </c:strRef>
          </c:cat>
          <c:val>
            <c:numRef>
              <c:f>Лист1!$B$2:$B$7</c:f>
              <c:numCache>
                <c:formatCode>#,##0</c:formatCode>
                <c:ptCount val="5"/>
                <c:pt idx="0">
                  <c:v>7662.1</c:v>
                </c:pt>
                <c:pt idx="1">
                  <c:v>8161.1</c:v>
                </c:pt>
                <c:pt idx="2" formatCode="General">
                  <c:v>8081.2</c:v>
                </c:pt>
                <c:pt idx="3" formatCode="General">
                  <c:v>8272.2999999999956</c:v>
                </c:pt>
              </c:numCache>
            </c:numRef>
          </c:val>
        </c:ser>
        <c:ser>
          <c:idx val="1"/>
          <c:order val="1"/>
          <c:tx>
            <c:strRef>
              <c:f>Лист1!$C$1</c:f>
              <c:strCache>
                <c:ptCount val="1"/>
                <c:pt idx="0">
                  <c:v>Неналоговые доходы</c:v>
                </c:pt>
              </c:strCache>
            </c:strRef>
          </c:tx>
          <c:spPr>
            <a:solidFill>
              <a:srgbClr val="00B050"/>
            </a:solidFill>
          </c:spPr>
          <c:dLbls>
            <c:dLbl>
              <c:idx val="0"/>
              <c:layout>
                <c:manualLayout>
                  <c:x val="-1.8844266814072475E-3"/>
                  <c:y val="-2.6973016481319487E-2"/>
                </c:manualLayout>
              </c:layout>
              <c:tx>
                <c:rich>
                  <a:bodyPr/>
                  <a:lstStyle/>
                  <a:p>
                    <a:r>
                      <a:rPr lang="ru-RU" dirty="0" smtClean="0"/>
                      <a:t>766,3</a:t>
                    </a:r>
                    <a:endParaRPr lang="en-US" dirty="0"/>
                  </a:p>
                </c:rich>
              </c:tx>
              <c:showVal val="1"/>
              <c:separator>; </c:separator>
              <c:extLst>
                <c:ext xmlns:c15="http://schemas.microsoft.com/office/drawing/2012/chart" uri="{CE6537A1-D6FC-4f65-9D91-7224C49458BB}"/>
              </c:extLst>
            </c:dLbl>
            <c:dLbl>
              <c:idx val="1"/>
              <c:layout>
                <c:manualLayout>
                  <c:x val="1.6802793550426307E-3"/>
                  <c:y val="-3.0198776909904208E-2"/>
                </c:manualLayout>
              </c:layout>
              <c:tx>
                <c:rich>
                  <a:bodyPr/>
                  <a:lstStyle/>
                  <a:p>
                    <a:r>
                      <a:rPr lang="ru-RU" dirty="0" smtClean="0"/>
                      <a:t>331,2</a:t>
                    </a:r>
                    <a:endParaRPr lang="en-US" dirty="0"/>
                  </a:p>
                </c:rich>
              </c:tx>
              <c:showVal val="1"/>
              <c:separator>; </c:separator>
              <c:extLst>
                <c:ext xmlns:c15="http://schemas.microsoft.com/office/drawing/2012/chart" uri="{CE6537A1-D6FC-4f65-9D91-7224C49458BB}"/>
              </c:extLst>
            </c:dLbl>
            <c:dLbl>
              <c:idx val="2"/>
              <c:layout>
                <c:manualLayout>
                  <c:x val="1.6802793550426307E-3"/>
                  <c:y val="-2.7682212167412342E-2"/>
                </c:manualLayout>
              </c:layout>
              <c:tx>
                <c:rich>
                  <a:bodyPr/>
                  <a:lstStyle/>
                  <a:p>
                    <a:r>
                      <a:rPr lang="ru-RU" dirty="0" smtClean="0"/>
                      <a:t>304,1</a:t>
                    </a:r>
                    <a:endParaRPr lang="en-US" dirty="0"/>
                  </a:p>
                </c:rich>
              </c:tx>
              <c:showVal val="1"/>
              <c:separator>; </c:separator>
              <c:extLst>
                <c:ext xmlns:c15="http://schemas.microsoft.com/office/drawing/2012/chart" uri="{CE6537A1-D6FC-4f65-9D91-7224C49458BB}"/>
              </c:extLst>
            </c:dLbl>
            <c:dLbl>
              <c:idx val="3"/>
              <c:layout/>
              <c:tx>
                <c:rich>
                  <a:bodyPr/>
                  <a:lstStyle/>
                  <a:p>
                    <a:r>
                      <a:rPr lang="ru-RU" smtClean="0"/>
                      <a:t>278,2</a:t>
                    </a:r>
                    <a:endParaRPr lang="en-US" dirty="0"/>
                  </a:p>
                </c:rich>
              </c:tx>
              <c:showVal val="1"/>
              <c:separator>; </c:separator>
            </c:dLbl>
            <c:numFmt formatCode="#,##0" sourceLinked="0"/>
            <c:spPr>
              <a:noFill/>
              <a:ln>
                <a:noFill/>
              </a:ln>
              <a:effectLst/>
            </c:spPr>
            <c:txPr>
              <a:bodyPr/>
              <a:lstStyle/>
              <a:p>
                <a:pPr>
                  <a:defRPr sz="1400" b="1"/>
                </a:pPr>
                <a:endParaRPr lang="ru-RU"/>
              </a:p>
            </c:txPr>
            <c:showVal val="1"/>
            <c:separator>; </c:separator>
            <c:extLst>
              <c:ext xmlns:c15="http://schemas.microsoft.com/office/drawing/2012/chart" uri="{CE6537A1-D6FC-4f65-9D91-7224C49458BB}">
                <c15:showLeaderLines val="0"/>
              </c:ext>
            </c:extLst>
          </c:dLbls>
          <c:cat>
            <c:strRef>
              <c:f>Лист1!$A$2:$A$7</c:f>
              <c:strCache>
                <c:ptCount val="4"/>
                <c:pt idx="0">
                  <c:v>2019год оценка</c:v>
                </c:pt>
                <c:pt idx="1">
                  <c:v>Доходы на 2020год</c:v>
                </c:pt>
                <c:pt idx="2">
                  <c:v>Доходы на 2021 год</c:v>
                </c:pt>
                <c:pt idx="3">
                  <c:v>Доходы на 2022 год</c:v>
                </c:pt>
              </c:strCache>
            </c:strRef>
          </c:cat>
          <c:val>
            <c:numRef>
              <c:f>Лист1!$C$2:$C$7</c:f>
              <c:numCache>
                <c:formatCode>#,##0</c:formatCode>
                <c:ptCount val="5"/>
                <c:pt idx="0">
                  <c:v>421.5</c:v>
                </c:pt>
                <c:pt idx="1">
                  <c:v>514.4</c:v>
                </c:pt>
                <c:pt idx="2" formatCode="General">
                  <c:v>203.3</c:v>
                </c:pt>
                <c:pt idx="3" formatCode="General">
                  <c:v>203.3</c:v>
                </c:pt>
              </c:numCache>
            </c:numRef>
          </c:val>
        </c:ser>
        <c:ser>
          <c:idx val="2"/>
          <c:order val="2"/>
          <c:tx>
            <c:strRef>
              <c:f>Лист1!$D$1</c:f>
              <c:strCache>
                <c:ptCount val="1"/>
                <c:pt idx="0">
                  <c:v>Безвозмездные поступления</c:v>
                </c:pt>
              </c:strCache>
            </c:strRef>
          </c:tx>
          <c:spPr>
            <a:solidFill>
              <a:srgbClr val="CCFFFF"/>
            </a:solidFill>
          </c:spPr>
          <c:dLbls>
            <c:dLbl>
              <c:idx val="0"/>
              <c:layout>
                <c:manualLayout>
                  <c:x val="-1.388817447662159E-3"/>
                  <c:y val="-2.1193132108486442E-2"/>
                </c:manualLayout>
              </c:layout>
              <c:tx>
                <c:rich>
                  <a:bodyPr/>
                  <a:lstStyle/>
                  <a:p>
                    <a:r>
                      <a:rPr lang="ru-RU" dirty="0" smtClean="0"/>
                      <a:t>8700,1</a:t>
                    </a:r>
                    <a:endParaRPr lang="en-US" dirty="0"/>
                  </a:p>
                </c:rich>
              </c:tx>
              <c:showVal val="1"/>
            </c:dLbl>
            <c:dLbl>
              <c:idx val="1"/>
              <c:layout/>
              <c:tx>
                <c:rich>
                  <a:bodyPr/>
                  <a:lstStyle/>
                  <a:p>
                    <a:r>
                      <a:rPr lang="ru-RU" smtClean="0"/>
                      <a:t>7548,9</a:t>
                    </a:r>
                    <a:endParaRPr lang="en-US" dirty="0"/>
                  </a:p>
                </c:rich>
              </c:tx>
              <c:showVal val="1"/>
            </c:dLbl>
            <c:dLbl>
              <c:idx val="2"/>
              <c:layout/>
              <c:tx>
                <c:rich>
                  <a:bodyPr/>
                  <a:lstStyle/>
                  <a:p>
                    <a:r>
                      <a:rPr lang="ru-RU" smtClean="0"/>
                      <a:t>6681,8</a:t>
                    </a:r>
                    <a:endParaRPr lang="en-US"/>
                  </a:p>
                </c:rich>
              </c:tx>
              <c:showVal val="1"/>
            </c:dLbl>
            <c:dLbl>
              <c:idx val="3"/>
              <c:layout/>
              <c:tx>
                <c:rich>
                  <a:bodyPr/>
                  <a:lstStyle/>
                  <a:p>
                    <a:r>
                      <a:rPr lang="ru-RU" smtClean="0"/>
                      <a:t>6681,9</a:t>
                    </a:r>
                    <a:endParaRPr lang="en-US" dirty="0"/>
                  </a:p>
                </c:rich>
              </c:tx>
              <c:showVal val="1"/>
            </c:dLbl>
            <c:numFmt formatCode="#,##0" sourceLinked="0"/>
            <c:spPr>
              <a:noFill/>
              <a:ln>
                <a:noFill/>
              </a:ln>
              <a:effectLst/>
            </c:spPr>
            <c:txPr>
              <a:bodyPr/>
              <a:lstStyle/>
              <a:p>
                <a:pPr>
                  <a:defRPr sz="1400" b="1"/>
                </a:pPr>
                <a:endParaRPr lang="ru-RU"/>
              </a:p>
            </c:txPr>
            <c:showVal val="1"/>
            <c:extLst>
              <c:ext xmlns:c15="http://schemas.microsoft.com/office/drawing/2012/chart" uri="{CE6537A1-D6FC-4f65-9D91-7224C49458BB}">
                <c15:showLeaderLines val="0"/>
              </c:ext>
            </c:extLst>
          </c:dLbls>
          <c:cat>
            <c:strRef>
              <c:f>Лист1!$A$2:$A$7</c:f>
              <c:strCache>
                <c:ptCount val="4"/>
                <c:pt idx="0">
                  <c:v>2019год оценка</c:v>
                </c:pt>
                <c:pt idx="1">
                  <c:v>Доходы на 2020год</c:v>
                </c:pt>
                <c:pt idx="2">
                  <c:v>Доходы на 2021 год</c:v>
                </c:pt>
                <c:pt idx="3">
                  <c:v>Доходы на 2022 год</c:v>
                </c:pt>
              </c:strCache>
            </c:strRef>
          </c:cat>
          <c:val>
            <c:numRef>
              <c:f>Лист1!$D$2:$D$7</c:f>
              <c:numCache>
                <c:formatCode>#,##0</c:formatCode>
                <c:ptCount val="5"/>
                <c:pt idx="0">
                  <c:v>14737.1</c:v>
                </c:pt>
                <c:pt idx="1">
                  <c:v>6681.8</c:v>
                </c:pt>
                <c:pt idx="2" formatCode="General">
                  <c:v>6681.9</c:v>
                </c:pt>
                <c:pt idx="3" formatCode="General">
                  <c:v>6680.9</c:v>
                </c:pt>
              </c:numCache>
            </c:numRef>
          </c:val>
        </c:ser>
        <c:shape val="box"/>
        <c:axId val="146310272"/>
        <c:axId val="146311808"/>
        <c:axId val="0"/>
      </c:bar3DChart>
      <c:catAx>
        <c:axId val="146310272"/>
        <c:scaling>
          <c:orientation val="minMax"/>
        </c:scaling>
        <c:delete val="1"/>
        <c:axPos val="b"/>
        <c:numFmt formatCode="General" sourceLinked="1"/>
        <c:tickLblPos val="nextTo"/>
        <c:crossAx val="146311808"/>
        <c:crosses val="autoZero"/>
        <c:auto val="1"/>
        <c:lblAlgn val="ctr"/>
        <c:lblOffset val="100"/>
      </c:catAx>
      <c:valAx>
        <c:axId val="146311808"/>
        <c:scaling>
          <c:orientation val="minMax"/>
        </c:scaling>
        <c:delete val="1"/>
        <c:axPos val="l"/>
        <c:majorGridlines/>
        <c:numFmt formatCode="#,##0" sourceLinked="1"/>
        <c:tickLblPos val="nextTo"/>
        <c:crossAx val="146310272"/>
        <c:crosses val="autoZero"/>
        <c:crossBetween val="between"/>
      </c:valAx>
    </c:plotArea>
    <c:plotVisOnly val="1"/>
    <c:dispBlanksAs val="gap"/>
  </c:chart>
  <c:txPr>
    <a:bodyPr/>
    <a:lstStyle/>
    <a:p>
      <a:pPr>
        <a:defRPr sz="1600">
          <a:solidFill>
            <a:schemeClr val="tx1">
              <a:lumMod val="95000"/>
              <a:lumOff val="5000"/>
            </a:schemeClr>
          </a:solidFill>
          <a:latin typeface="Times New Roman" panose="02020603050405020304" pitchFamily="18" charset="0"/>
          <a:cs typeface="Times New Roman" panose="02020603050405020304" pitchFamily="18" charset="0"/>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2020год</a:t>
            </a:r>
            <a:endParaRPr lang="ru-RU" dirty="0"/>
          </a:p>
        </c:rich>
      </c:tx>
      <c:layout>
        <c:manualLayout>
          <c:xMode val="edge"/>
          <c:yMode val="edge"/>
          <c:x val="3.758454964044658E-2"/>
          <c:y val="5.2946559424887095E-2"/>
        </c:manualLayout>
      </c:layout>
    </c:title>
    <c:view3D>
      <c:rotX val="90"/>
      <c:perspective val="30"/>
    </c:view3D>
    <c:plotArea>
      <c:layout>
        <c:manualLayout>
          <c:layoutTarget val="inner"/>
          <c:xMode val="edge"/>
          <c:yMode val="edge"/>
          <c:x val="0.29297425180016734"/>
          <c:y val="0"/>
          <c:w val="0.70702574819983488"/>
          <c:h val="1"/>
        </c:manualLayout>
      </c:layout>
      <c:pie3DChart>
        <c:varyColors val="1"/>
        <c:ser>
          <c:idx val="0"/>
          <c:order val="0"/>
          <c:tx>
            <c:strRef>
              <c:f>Лист1!$B$1</c:f>
              <c:strCache>
                <c:ptCount val="1"/>
                <c:pt idx="0">
                  <c:v>2020 год</c:v>
                </c:pt>
              </c:strCache>
            </c:strRef>
          </c:tx>
          <c:explosion val="10"/>
          <c:dLbls>
            <c:dLbl>
              <c:idx val="0"/>
              <c:layout>
                <c:manualLayout>
                  <c:x val="-7.6899593333925972E-2"/>
                  <c:y val="-8.1072900167663067E-2"/>
                </c:manualLayout>
              </c:layout>
              <c:showPercent val="1"/>
              <c:extLst>
                <c:ext xmlns:c15="http://schemas.microsoft.com/office/drawing/2012/chart" uri="{CE6537A1-D6FC-4f65-9D91-7224C49458BB}"/>
              </c:extLst>
            </c:dLbl>
            <c:dLbl>
              <c:idx val="2"/>
              <c:layout>
                <c:manualLayout>
                  <c:x val="5.663636413903652E-2"/>
                  <c:y val="2.1332557058226481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Лист1!$A$2:$A$11</c:f>
              <c:strCache>
                <c:ptCount val="7"/>
                <c:pt idx="0">
                  <c:v>Культура, кинематография</c:v>
                </c:pt>
                <c:pt idx="1">
                  <c:v>Общегосударственные вопросы</c:v>
                </c:pt>
                <c:pt idx="2">
                  <c:v>национальная оборона</c:v>
                </c:pt>
                <c:pt idx="3">
                  <c:v>Национальная безопасность и правоохранительная деятельность</c:v>
                </c:pt>
                <c:pt idx="4">
                  <c:v>Национальная экономика</c:v>
                </c:pt>
                <c:pt idx="5">
                  <c:v>Жилищно-коммунальное хозяйство</c:v>
                </c:pt>
                <c:pt idx="6">
                  <c:v>социальная политика</c:v>
                </c:pt>
              </c:strCache>
            </c:strRef>
          </c:cat>
          <c:val>
            <c:numRef>
              <c:f>Лист1!$B$2:$B$11</c:f>
              <c:numCache>
                <c:formatCode>General</c:formatCode>
                <c:ptCount val="10"/>
                <c:pt idx="0">
                  <c:v>4881</c:v>
                </c:pt>
                <c:pt idx="1">
                  <c:v>5234.7</c:v>
                </c:pt>
                <c:pt idx="2">
                  <c:v>200.6</c:v>
                </c:pt>
                <c:pt idx="3">
                  <c:v>111.5</c:v>
                </c:pt>
                <c:pt idx="4">
                  <c:v>2386</c:v>
                </c:pt>
                <c:pt idx="5">
                  <c:v>3064.3</c:v>
                </c:pt>
                <c:pt idx="6">
                  <c:v>241.5</c:v>
                </c:pt>
              </c:numCache>
            </c:numRef>
          </c:val>
        </c:ser>
        <c:dLbls>
          <c:showPercent val="1"/>
        </c:dLbls>
      </c:pie3DChart>
    </c:plotArea>
    <c:plotVisOnly val="1"/>
    <c:dispBlanksAs val="zero"/>
  </c:chart>
  <c:txPr>
    <a:bodyPr/>
    <a:lstStyle/>
    <a:p>
      <a:pPr>
        <a:defRPr sz="900">
          <a:latin typeface="Times New Roman" panose="02020603050405020304" pitchFamily="18" charset="0"/>
          <a:cs typeface="Times New Roman" panose="02020603050405020304" pitchFamily="18" charset="0"/>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2021 </a:t>
            </a:r>
            <a:r>
              <a:rPr lang="ru-RU" dirty="0"/>
              <a:t>год</a:t>
            </a:r>
          </a:p>
        </c:rich>
      </c:tx>
      <c:layout>
        <c:manualLayout>
          <c:xMode val="edge"/>
          <c:yMode val="edge"/>
          <c:x val="0.1844340898243228"/>
          <c:y val="2.0559858787866793E-2"/>
        </c:manualLayout>
      </c:layout>
    </c:title>
    <c:view3D>
      <c:rotX val="90"/>
      <c:perspective val="30"/>
    </c:view3D>
    <c:plotArea>
      <c:layout>
        <c:manualLayout>
          <c:layoutTarget val="inner"/>
          <c:xMode val="edge"/>
          <c:yMode val="edge"/>
          <c:x val="4.2318665192279704E-2"/>
          <c:y val="0.15211203116241331"/>
          <c:w val="0.95572565846790802"/>
          <c:h val="0.84441412401574756"/>
        </c:manualLayout>
      </c:layout>
      <c:pie3DChart>
        <c:varyColors val="1"/>
        <c:ser>
          <c:idx val="0"/>
          <c:order val="0"/>
          <c:tx>
            <c:strRef>
              <c:f>Лист1!$B$1</c:f>
              <c:strCache>
                <c:ptCount val="1"/>
                <c:pt idx="0">
                  <c:v>2021 год</c:v>
                </c:pt>
              </c:strCache>
            </c:strRef>
          </c:tx>
          <c:dPt>
            <c:idx val="0"/>
            <c:explosion val="8"/>
          </c:dPt>
          <c:dPt>
            <c:idx val="1"/>
            <c:explosion val="8"/>
          </c:dPt>
          <c:dPt>
            <c:idx val="5"/>
            <c:explosion val="11"/>
          </c:dPt>
          <c:dLbls>
            <c:dLbl>
              <c:idx val="0"/>
              <c:layout>
                <c:manualLayout>
                  <c:x val="-0.19566306433934322"/>
                  <c:y val="-0.1073850885826771"/>
                </c:manualLayout>
              </c:layout>
              <c:showPercent val="1"/>
              <c:extLst>
                <c:ext xmlns:c15="http://schemas.microsoft.com/office/drawing/2012/chart" uri="{CE6537A1-D6FC-4f65-9D91-7224C49458BB}"/>
              </c:extLst>
            </c:dLbl>
            <c:dLbl>
              <c:idx val="4"/>
              <c:layout>
                <c:manualLayout>
                  <c:x val="2.7013283573729251E-2"/>
                  <c:y val="6.6759596456692938E-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Лист1!$A$2:$A$10</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безоасность и правоохранительная деятельность</c:v>
                </c:pt>
                <c:pt idx="5">
                  <c:v>Жилищно-коммунальное хозяйство</c:v>
                </c:pt>
                <c:pt idx="6">
                  <c:v>Национальная экономика</c:v>
                </c:pt>
              </c:strCache>
            </c:strRef>
          </c:cat>
          <c:val>
            <c:numRef>
              <c:f>Лист1!$B$2:$B$10</c:f>
              <c:numCache>
                <c:formatCode>General</c:formatCode>
                <c:ptCount val="9"/>
                <c:pt idx="0">
                  <c:v>4479.4000000000005</c:v>
                </c:pt>
                <c:pt idx="1">
                  <c:v>5113.7</c:v>
                </c:pt>
                <c:pt idx="2">
                  <c:v>200.6</c:v>
                </c:pt>
                <c:pt idx="3">
                  <c:v>243.5</c:v>
                </c:pt>
                <c:pt idx="4">
                  <c:v>111.5</c:v>
                </c:pt>
                <c:pt idx="5">
                  <c:v>2312</c:v>
                </c:pt>
                <c:pt idx="6">
                  <c:v>2135.6</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2022 </a:t>
            </a:r>
            <a:r>
              <a:rPr lang="ru-RU" dirty="0"/>
              <a:t>год</a:t>
            </a:r>
          </a:p>
        </c:rich>
      </c:tx>
      <c:layout>
        <c:manualLayout>
          <c:xMode val="edge"/>
          <c:yMode val="edge"/>
          <c:x val="0.23700240594925634"/>
          <c:y val="0.11973789657285618"/>
        </c:manualLayout>
      </c:layout>
    </c:title>
    <c:view3D>
      <c:rotX val="90"/>
      <c:perspective val="30"/>
    </c:view3D>
    <c:plotArea>
      <c:layout/>
      <c:pie3DChart>
        <c:varyColors val="1"/>
        <c:ser>
          <c:idx val="0"/>
          <c:order val="0"/>
          <c:tx>
            <c:strRef>
              <c:f>Лист1!$B$1</c:f>
              <c:strCache>
                <c:ptCount val="1"/>
                <c:pt idx="0">
                  <c:v>2022 год</c:v>
                </c:pt>
              </c:strCache>
            </c:strRef>
          </c:tx>
          <c:explosion val="8"/>
          <c:dLbls>
            <c:dLbl>
              <c:idx val="0"/>
              <c:layout>
                <c:manualLayout>
                  <c:x val="-0.21137995771361912"/>
                  <c:y val="-0.10890005063845512"/>
                </c:manualLayout>
              </c:layout>
              <c:showPercent val="1"/>
              <c:extLst>
                <c:ext xmlns:c15="http://schemas.microsoft.com/office/drawing/2012/chart" uri="{CE6537A1-D6FC-4f65-9D91-7224C49458BB}"/>
              </c:extLst>
            </c:dLbl>
            <c:spPr>
              <a:noFill/>
              <a:ln>
                <a:noFill/>
              </a:ln>
              <a:effectLst/>
            </c:spPr>
            <c:showPercent val="1"/>
            <c:showLeaderLines val="1"/>
            <c:extLst>
              <c:ext xmlns:c15="http://schemas.microsoft.com/office/drawing/2012/chart" uri="{CE6537A1-D6FC-4f65-9D91-7224C49458BB}"/>
            </c:extLst>
          </c:dLbls>
          <c:cat>
            <c:strRef>
              <c:f>Лист1!$A$2:$A$11</c:f>
              <c:strCache>
                <c:ptCount val="7"/>
                <c:pt idx="0">
                  <c:v>Культура, кинематография</c:v>
                </c:pt>
                <c:pt idx="1">
                  <c:v>Общегосударственные вопросы</c:v>
                </c:pt>
                <c:pt idx="2">
                  <c:v>Национальная оборона</c:v>
                </c:pt>
                <c:pt idx="3">
                  <c:v>Социальная политика</c:v>
                </c:pt>
                <c:pt idx="4">
                  <c:v>Национальная безопасность и правоохранительная деятельность</c:v>
                </c:pt>
                <c:pt idx="5">
                  <c:v>Национальная экономика</c:v>
                </c:pt>
                <c:pt idx="6">
                  <c:v>Жилищно-коммунальное хозяйство</c:v>
                </c:pt>
              </c:strCache>
            </c:strRef>
          </c:cat>
          <c:val>
            <c:numRef>
              <c:f>Лист1!$B$2:$B$11</c:f>
              <c:numCache>
                <c:formatCode>General</c:formatCode>
                <c:ptCount val="10"/>
                <c:pt idx="0">
                  <c:v>4419.2</c:v>
                </c:pt>
                <c:pt idx="1">
                  <c:v>4991.7</c:v>
                </c:pt>
                <c:pt idx="2">
                  <c:v>200.6</c:v>
                </c:pt>
                <c:pt idx="3">
                  <c:v>243.5</c:v>
                </c:pt>
                <c:pt idx="4">
                  <c:v>111.5</c:v>
                </c:pt>
                <c:pt idx="5">
                  <c:v>2153.5</c:v>
                </c:pt>
                <c:pt idx="6">
                  <c:v>2288.6</c:v>
                </c:pt>
                <c:pt idx="7">
                  <c:v>0</c:v>
                </c:pt>
              </c:numCache>
            </c:numRef>
          </c:val>
        </c:ser>
        <c:dLbls>
          <c:showPercent val="1"/>
        </c:dLbls>
      </c:pie3DChart>
    </c:plotArea>
    <c:plotVisOnly val="1"/>
    <c:dispBlanksAs val="zero"/>
  </c:chart>
  <c:txPr>
    <a:bodyPr/>
    <a:lstStyle/>
    <a:p>
      <a:pPr>
        <a:defRPr sz="800">
          <a:latin typeface="Times New Roman" panose="02020603050405020304" pitchFamily="18" charset="0"/>
          <a:cs typeface="Times New Roman" panose="02020603050405020304" pitchFamily="18" charset="0"/>
        </a:defRPr>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BBB13-62C3-43C6-ADF8-2BEDF22DA76F}"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ru-RU"/>
        </a:p>
      </dgm:t>
    </dgm:pt>
    <dgm:pt modelId="{43A305AB-8645-4228-BE99-1A544B8B668B}">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НАЛОГОВОЙ ПОЛИТИКИ</a:t>
          </a:r>
          <a:endParaRPr lang="ru-RU" dirty="0">
            <a:latin typeface="Times New Roman" panose="02020603050405020304" pitchFamily="18" charset="0"/>
            <a:cs typeface="Times New Roman" panose="02020603050405020304" pitchFamily="18" charset="0"/>
          </a:endParaRPr>
        </a:p>
      </dgm:t>
    </dgm:pt>
    <dgm:pt modelId="{CB6B7A41-4A47-4369-97A0-CE5E68023E1E}" type="parTrans" cxnId="{90D1B36C-1D3F-4253-8686-586E77DE7E2E}">
      <dgm:prSet/>
      <dgm:spPr/>
      <dgm:t>
        <a:bodyPr/>
        <a:lstStyle/>
        <a:p>
          <a:endParaRPr lang="ru-RU"/>
        </a:p>
      </dgm:t>
    </dgm:pt>
    <dgm:pt modelId="{5D62523F-CF7F-41A0-9FA8-04950856621A}" type="sibTrans" cxnId="{90D1B36C-1D3F-4253-8686-586E77DE7E2E}">
      <dgm:prSet/>
      <dgm:spPr/>
      <dgm:t>
        <a:bodyPr/>
        <a:lstStyle/>
        <a:p>
          <a:endParaRPr lang="ru-RU"/>
        </a:p>
      </dgm:t>
    </dgm:pt>
    <dgm:pt modelId="{C0A08C5A-2895-4971-9FBA-BC4AF024C36E}">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1. Совершенствование  налогообложения имущества физических лиц.</a:t>
          </a:r>
          <a:endParaRPr lang="ru-RU" sz="1400" dirty="0">
            <a:latin typeface="Times New Roman" panose="02020603050405020304" pitchFamily="18" charset="0"/>
            <a:cs typeface="Times New Roman" panose="02020603050405020304" pitchFamily="18" charset="0"/>
          </a:endParaRPr>
        </a:p>
      </dgm:t>
    </dgm:pt>
    <dgm:pt modelId="{4380F7E3-2E77-4910-9C3D-CF9C63BBD54C}" type="parTrans" cxnId="{C4BA63C3-9935-4521-8D09-0F107A3BB348}">
      <dgm:prSet/>
      <dgm:spPr/>
      <dgm:t>
        <a:bodyPr/>
        <a:lstStyle/>
        <a:p>
          <a:endParaRPr lang="ru-RU"/>
        </a:p>
      </dgm:t>
    </dgm:pt>
    <dgm:pt modelId="{EEFFA18C-DE1D-4C41-9392-0D3F914F17B2}" type="sibTrans" cxnId="{C4BA63C3-9935-4521-8D09-0F107A3BB348}">
      <dgm:prSet/>
      <dgm:spPr/>
      <dgm:t>
        <a:bodyPr/>
        <a:lstStyle/>
        <a:p>
          <a:endParaRPr lang="ru-RU"/>
        </a:p>
      </dgm:t>
    </dgm:pt>
    <dgm:pt modelId="{AA56756A-6ED9-4BFA-B172-0BF614D2276F}">
      <dgm:prSet phldrT="[Текст]"/>
      <dgm:spPr/>
      <dgm:t>
        <a:bodyPr/>
        <a:lstStyle/>
        <a:p>
          <a:r>
            <a:rPr lang="ru-RU" dirty="0" smtClean="0">
              <a:latin typeface="Times New Roman" panose="02020603050405020304" pitchFamily="18" charset="0"/>
              <a:cs typeface="Times New Roman" panose="02020603050405020304" pitchFamily="18" charset="0"/>
            </a:rPr>
            <a:t>ПРИОРИТЕТЫ БЮДЖЕТНОЙ ПОЛИТИКИ В СФЕРЕ РАСХОДОВ</a:t>
          </a:r>
          <a:endParaRPr lang="ru-RU" dirty="0">
            <a:latin typeface="Times New Roman" panose="02020603050405020304" pitchFamily="18" charset="0"/>
            <a:cs typeface="Times New Roman" panose="02020603050405020304" pitchFamily="18" charset="0"/>
          </a:endParaRPr>
        </a:p>
      </dgm:t>
    </dgm:pt>
    <dgm:pt modelId="{A28A34CE-B2CE-4631-A3D5-5C0E67090CD3}" type="parTrans" cxnId="{E952A1A5-3DA8-4260-A03A-A093325685C3}">
      <dgm:prSet/>
      <dgm:spPr/>
      <dgm:t>
        <a:bodyPr/>
        <a:lstStyle/>
        <a:p>
          <a:endParaRPr lang="ru-RU"/>
        </a:p>
      </dgm:t>
    </dgm:pt>
    <dgm:pt modelId="{4B480DCC-841E-451D-AD1D-433EAC0393ED}" type="sibTrans" cxnId="{E952A1A5-3DA8-4260-A03A-A093325685C3}">
      <dgm:prSet/>
      <dgm:spPr/>
      <dgm:t>
        <a:bodyPr/>
        <a:lstStyle/>
        <a:p>
          <a:endParaRPr lang="ru-RU"/>
        </a:p>
      </dgm:t>
    </dgm:pt>
    <dgm:pt modelId="{7E9C5CBE-2695-40FE-A0A2-12B36DAF66C8}">
      <dgm:prSet custT="1"/>
      <dgm:spPr/>
      <dgm:t>
        <a:bodyPr/>
        <a:lstStyle/>
        <a:p>
          <a:pPr algn="l"/>
          <a:r>
            <a:rPr lang="ru-RU" sz="1400" dirty="0" smtClean="0">
              <a:latin typeface="Times New Roman" panose="02020603050405020304" pitchFamily="18" charset="0"/>
              <a:cs typeface="Times New Roman" panose="02020603050405020304" pitchFamily="18" charset="0"/>
            </a:rPr>
            <a:t>3. Проведение сверки и актуализация баз данных, которые используются в целях налогообложения.</a:t>
          </a:r>
          <a:endParaRPr lang="ru-RU" sz="1400" dirty="0">
            <a:latin typeface="Times New Roman" panose="02020603050405020304" pitchFamily="18" charset="0"/>
            <a:cs typeface="Times New Roman" panose="02020603050405020304" pitchFamily="18" charset="0"/>
          </a:endParaRPr>
        </a:p>
      </dgm:t>
    </dgm:pt>
    <dgm:pt modelId="{3F15C040-8FB1-4043-899F-8D2E86404CCF}" type="parTrans" cxnId="{F8E5BF26-4253-4A2D-923B-8C6DFE0ACF85}">
      <dgm:prSet/>
      <dgm:spPr/>
      <dgm:t>
        <a:bodyPr/>
        <a:lstStyle/>
        <a:p>
          <a:endParaRPr lang="ru-RU"/>
        </a:p>
      </dgm:t>
    </dgm:pt>
    <dgm:pt modelId="{6880CBBE-AC50-460B-9287-D44959E3A8CC}" type="sibTrans" cxnId="{F8E5BF26-4253-4A2D-923B-8C6DFE0ACF85}">
      <dgm:prSet/>
      <dgm:spPr/>
      <dgm:t>
        <a:bodyPr/>
        <a:lstStyle/>
        <a:p>
          <a:endParaRPr lang="ru-RU"/>
        </a:p>
      </dgm:t>
    </dgm:pt>
    <dgm:pt modelId="{559BA615-EA46-4BA8-90B6-432F18AC9A03}">
      <dgm:prSet custT="1"/>
      <dgm:spPr/>
      <dgm:t>
        <a:bodyPr/>
        <a:lstStyle/>
        <a:p>
          <a:r>
            <a:rPr lang="en-US" sz="1200" b="1" dirty="0" smtClean="0">
              <a:latin typeface="Times New Roman" panose="02020603050405020304" pitchFamily="18" charset="0"/>
              <a:cs typeface="Times New Roman" panose="02020603050405020304" pitchFamily="18" charset="0"/>
            </a:rPr>
            <a:t>1</a:t>
          </a:r>
          <a:r>
            <a:rPr lang="ru-RU" sz="1200" b="1" dirty="0" smtClean="0">
              <a:latin typeface="Times New Roman" panose="02020603050405020304" pitchFamily="18" charset="0"/>
              <a:cs typeface="Times New Roman" panose="02020603050405020304" pitchFamily="18" charset="0"/>
            </a:rPr>
            <a:t>. Повышение эффективности бюджетных расходов, включая:</a:t>
          </a:r>
          <a:endParaRPr lang="ru-RU" sz="1200" b="1" dirty="0">
            <a:latin typeface="Times New Roman" panose="02020603050405020304" pitchFamily="18" charset="0"/>
            <a:cs typeface="Times New Roman" panose="02020603050405020304" pitchFamily="18" charset="0"/>
          </a:endParaRPr>
        </a:p>
      </dgm:t>
    </dgm:pt>
    <dgm:pt modelId="{D86100D0-D529-4D3C-8E5B-AA642DA1C244}" type="parTrans" cxnId="{17AFBDEE-3C08-4FD6-9D97-82A6714446D8}">
      <dgm:prSet/>
      <dgm:spPr/>
      <dgm:t>
        <a:bodyPr/>
        <a:lstStyle/>
        <a:p>
          <a:endParaRPr lang="ru-RU"/>
        </a:p>
      </dgm:t>
    </dgm:pt>
    <dgm:pt modelId="{44E494D8-98E9-414E-AD92-64FC455288C7}" type="sibTrans" cxnId="{17AFBDEE-3C08-4FD6-9D97-82A6714446D8}">
      <dgm:prSet/>
      <dgm:spPr/>
      <dgm:t>
        <a:bodyPr/>
        <a:lstStyle/>
        <a:p>
          <a:endParaRPr lang="ru-RU"/>
        </a:p>
      </dgm:t>
    </dgm:pt>
    <dgm:pt modelId="{CAB5F327-AE0B-4811-BE08-4DA57535188A}">
      <dgm:prSet custT="1"/>
      <dgm:spPr/>
      <dgm:t>
        <a:bodyPr/>
        <a:lstStyle/>
        <a:p>
          <a:r>
            <a:rPr lang="ru-RU" sz="1200" dirty="0" smtClean="0">
              <a:latin typeface="Times New Roman" panose="02020603050405020304" pitchFamily="18" charset="0"/>
              <a:cs typeface="Times New Roman" panose="02020603050405020304" pitchFamily="18" charset="0"/>
            </a:rPr>
            <a:t>  формирование бюджетов муниципальных программ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 исходя из четко определенных целей социально-экономического развития поселения;</a:t>
          </a:r>
          <a:endParaRPr lang="ru-RU" sz="1200" dirty="0">
            <a:latin typeface="Times New Roman" panose="02020603050405020304" pitchFamily="18" charset="0"/>
            <a:cs typeface="Times New Roman" panose="02020603050405020304" pitchFamily="18" charset="0"/>
          </a:endParaRPr>
        </a:p>
      </dgm:t>
    </dgm:pt>
    <dgm:pt modelId="{1D0E34BC-7F24-4BAC-89EA-A248C1A9B281}" type="parTrans" cxnId="{69E2B59B-6C7B-4E11-9623-DD032E1BBBC8}">
      <dgm:prSet/>
      <dgm:spPr/>
      <dgm:t>
        <a:bodyPr/>
        <a:lstStyle/>
        <a:p>
          <a:endParaRPr lang="ru-RU"/>
        </a:p>
      </dgm:t>
    </dgm:pt>
    <dgm:pt modelId="{AC38FE46-5E14-4BDD-ABB6-2AC1B6F4632E}" type="sibTrans" cxnId="{69E2B59B-6C7B-4E11-9623-DD032E1BBBC8}">
      <dgm:prSet/>
      <dgm:spPr/>
      <dgm:t>
        <a:bodyPr/>
        <a:lstStyle/>
        <a:p>
          <a:endParaRPr lang="ru-RU"/>
        </a:p>
      </dgm:t>
    </dgm:pt>
    <dgm:pt modelId="{376C7193-1CB8-434E-9D51-29A7370F121A}">
      <dgm:prSet custT="1"/>
      <dgm:spPr/>
      <dgm:t>
        <a:bodyPr/>
        <a:lstStyle/>
        <a:p>
          <a:r>
            <a:rPr lang="ru-RU" sz="1200"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2. введение режима экономии </a:t>
          </a:r>
          <a:r>
            <a:rPr lang="ru-RU" sz="1200" b="1" dirty="0" err="1" smtClean="0">
              <a:latin typeface="Times New Roman" panose="02020603050405020304" pitchFamily="18" charset="0"/>
              <a:cs typeface="Times New Roman" panose="02020603050405020304" pitchFamily="18" charset="0"/>
            </a:rPr>
            <a:t>электро</a:t>
          </a:r>
          <a:r>
            <a:rPr lang="ru-RU" sz="1200" b="1" dirty="0" smtClean="0">
              <a:latin typeface="Times New Roman" panose="02020603050405020304" pitchFamily="18" charset="0"/>
              <a:cs typeface="Times New Roman" panose="02020603050405020304" pitchFamily="18" charset="0"/>
            </a:rPr>
            <a:t>- и </a:t>
          </a:r>
          <a:r>
            <a:rPr lang="ru-RU" sz="1200" b="1" dirty="0" err="1" smtClean="0">
              <a:latin typeface="Times New Roman" panose="02020603050405020304" pitchFamily="18" charset="0"/>
              <a:cs typeface="Times New Roman" panose="02020603050405020304" pitchFamily="18" charset="0"/>
            </a:rPr>
            <a:t>теплоэнергии</a:t>
          </a:r>
          <a:r>
            <a:rPr lang="ru-RU" sz="1200" b="1" dirty="0" smtClean="0">
              <a:latin typeface="Times New Roman" panose="02020603050405020304" pitchFamily="18" charset="0"/>
              <a:cs typeface="Times New Roman" panose="02020603050405020304" pitchFamily="18" charset="0"/>
            </a:rPr>
            <a:t>, расходных материалов, услуг связи; недопущение роста расходов на оплату коммунальных услуг за счет оптимизации их потребления и повышения </a:t>
          </a:r>
          <a:r>
            <a:rPr lang="ru-RU" sz="1200" b="1" dirty="0" err="1" smtClean="0">
              <a:latin typeface="Times New Roman" panose="02020603050405020304" pitchFamily="18" charset="0"/>
              <a:cs typeface="Times New Roman" panose="02020603050405020304" pitchFamily="18" charset="0"/>
            </a:rPr>
            <a:t>энергоэффективности</a:t>
          </a:r>
          <a:r>
            <a:rPr lang="ru-RU" sz="1200" b="1"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723C91C0-67EA-412A-855E-E9B217437B17}" type="parTrans" cxnId="{0A62D2B1-35A9-456E-8EEE-33E305591F64}">
      <dgm:prSet/>
      <dgm:spPr/>
      <dgm:t>
        <a:bodyPr/>
        <a:lstStyle/>
        <a:p>
          <a:endParaRPr lang="ru-RU"/>
        </a:p>
      </dgm:t>
    </dgm:pt>
    <dgm:pt modelId="{FFF92904-CA6B-4C21-AC2F-C225F99D4E63}" type="sibTrans" cxnId="{0A62D2B1-35A9-456E-8EEE-33E305591F64}">
      <dgm:prSet/>
      <dgm:spPr/>
      <dgm:t>
        <a:bodyPr/>
        <a:lstStyle/>
        <a:p>
          <a:endParaRPr lang="ru-RU"/>
        </a:p>
      </dgm:t>
    </dgm:pt>
    <dgm:pt modelId="{8D449FB4-7ECB-42DC-A5A8-8B84791408BB}">
      <dgm:prSet custT="1"/>
      <dgm:spPr/>
      <dgm:t>
        <a:bodyPr/>
        <a:lstStyle/>
        <a:p>
          <a:r>
            <a:rPr lang="ru-RU" sz="1200" dirty="0" smtClean="0">
              <a:latin typeface="Times New Roman" panose="02020603050405020304" pitchFamily="18" charset="0"/>
              <a:cs typeface="Times New Roman" panose="02020603050405020304" pitchFamily="18" charset="0"/>
            </a:rPr>
            <a:t>3. </a:t>
          </a:r>
          <a:r>
            <a:rPr lang="ru-RU" sz="1200" b="1" dirty="0" smtClean="0">
              <a:latin typeface="Times New Roman" panose="02020603050405020304" pitchFamily="18" charset="0"/>
              <a:cs typeface="Times New Roman" panose="02020603050405020304" pitchFamily="18" charset="0"/>
            </a:rPr>
            <a:t>Сохранение достигнутого уровня предоставления муниципальных  услуг (работ) и недопущение снижения качества их предоставления в целях обеспечения комфортных условий для проживания населения в поселении</a:t>
          </a:r>
          <a:endParaRPr lang="ru-RU" sz="1200" dirty="0">
            <a:latin typeface="Times New Roman" panose="02020603050405020304" pitchFamily="18" charset="0"/>
            <a:cs typeface="Times New Roman" panose="02020603050405020304" pitchFamily="18" charset="0"/>
          </a:endParaRPr>
        </a:p>
      </dgm:t>
    </dgm:pt>
    <dgm:pt modelId="{C48CB2B5-040E-43D3-BEF5-0E6D0A6D410A}" type="parTrans" cxnId="{76BCB8F6-7D98-496E-B013-249C12B291A5}">
      <dgm:prSet/>
      <dgm:spPr/>
      <dgm:t>
        <a:bodyPr/>
        <a:lstStyle/>
        <a:p>
          <a:endParaRPr lang="ru-RU"/>
        </a:p>
      </dgm:t>
    </dgm:pt>
    <dgm:pt modelId="{F62C9DCA-F746-48D6-A154-743FF4FA4938}" type="sibTrans" cxnId="{76BCB8F6-7D98-496E-B013-249C12B291A5}">
      <dgm:prSet/>
      <dgm:spPr/>
      <dgm:t>
        <a:bodyPr/>
        <a:lstStyle/>
        <a:p>
          <a:endParaRPr lang="ru-RU"/>
        </a:p>
      </dgm:t>
    </dgm:pt>
    <dgm:pt modelId="{4D2A4964-E97E-493F-A960-6F675C4B2731}">
      <dgm:prSet phldrT="[Текст]" custT="1"/>
      <dgm:spPr/>
      <dgm:t>
        <a:bodyPr/>
        <a:lstStyle/>
        <a:p>
          <a:pPr algn="l"/>
          <a:r>
            <a:rPr lang="ru-RU" sz="1400" dirty="0" smtClean="0">
              <a:latin typeface="Times New Roman" panose="02020603050405020304" pitchFamily="18" charset="0"/>
              <a:cs typeface="Times New Roman" panose="02020603050405020304" pitchFamily="18" charset="0"/>
            </a:rPr>
            <a:t>2. Оптимизация  льгот, предоставленных местным законодательством по налогам, подлежащим зачислению в бюджет городского поселения.</a:t>
          </a:r>
          <a:endParaRPr lang="ru-RU" sz="1400" dirty="0">
            <a:latin typeface="Times New Roman" panose="02020603050405020304" pitchFamily="18" charset="0"/>
            <a:cs typeface="Times New Roman" panose="02020603050405020304" pitchFamily="18" charset="0"/>
          </a:endParaRPr>
        </a:p>
      </dgm:t>
    </dgm:pt>
    <dgm:pt modelId="{CD877192-D567-45E1-BC9F-9B7D17C4956A}" type="parTrans" cxnId="{0238F3BC-4CB2-4473-9A14-90B47BFE89D1}">
      <dgm:prSet/>
      <dgm:spPr/>
      <dgm:t>
        <a:bodyPr/>
        <a:lstStyle/>
        <a:p>
          <a:endParaRPr lang="ru-RU"/>
        </a:p>
      </dgm:t>
    </dgm:pt>
    <dgm:pt modelId="{736E2861-969D-48B0-9253-571FBA8D9D69}" type="sibTrans" cxnId="{0238F3BC-4CB2-4473-9A14-90B47BFE89D1}">
      <dgm:prSet/>
      <dgm:spPr/>
      <dgm:t>
        <a:bodyPr/>
        <a:lstStyle/>
        <a:p>
          <a:endParaRPr lang="ru-RU"/>
        </a:p>
      </dgm:t>
    </dgm:pt>
    <dgm:pt modelId="{8008584E-E43E-4156-A326-6A2E6AB9303E}">
      <dgm:prSet custT="1"/>
      <dgm:spPr/>
      <dgm:t>
        <a:bodyPr/>
        <a:lstStyle/>
        <a:p>
          <a:pPr algn="l"/>
          <a:r>
            <a:rPr lang="ru-RU" sz="1400" dirty="0" smtClean="0">
              <a:latin typeface="Times New Roman" panose="02020603050405020304" pitchFamily="18" charset="0"/>
              <a:cs typeface="Times New Roman" panose="02020603050405020304" pitchFamily="18" charset="0"/>
            </a:rPr>
            <a:t>4.Повышение качества администрирования налоговых и неналоговых доходов местного бюджета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8949FA67-5538-44F7-BD88-EB1491643C0D}" type="parTrans" cxnId="{3BE53712-B1CB-45A2-91FC-CD2E52252734}">
      <dgm:prSet/>
      <dgm:spPr/>
      <dgm:t>
        <a:bodyPr/>
        <a:lstStyle/>
        <a:p>
          <a:endParaRPr lang="ru-RU"/>
        </a:p>
      </dgm:t>
    </dgm:pt>
    <dgm:pt modelId="{ABAE3217-AD45-4F31-8F2D-D999422618D9}" type="sibTrans" cxnId="{3BE53712-B1CB-45A2-91FC-CD2E52252734}">
      <dgm:prSet/>
      <dgm:spPr/>
      <dgm:t>
        <a:bodyPr/>
        <a:lstStyle/>
        <a:p>
          <a:endParaRPr lang="ru-RU"/>
        </a:p>
      </dgm:t>
    </dgm:pt>
    <dgm:pt modelId="{7225617F-2F11-46BA-B00C-40D7CB7157E9}">
      <dgm:prSet custT="1"/>
      <dgm:spPr/>
      <dgm:t>
        <a:bodyPr/>
        <a:lstStyle/>
        <a:p>
          <a:r>
            <a:rPr lang="ru-RU" sz="1200" dirty="0" smtClean="0">
              <a:latin typeface="Times New Roman" panose="02020603050405020304" pitchFamily="18" charset="0"/>
              <a:cs typeface="Times New Roman" panose="02020603050405020304" pitchFamily="18" charset="0"/>
            </a:rPr>
            <a:t> повышение эффективности осуществления закупок товаров, работ, услуг для нужд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dgm:t>
    </dgm:pt>
    <dgm:pt modelId="{20946FA3-0AF2-4E7F-BC2A-F26F5EF80BF6}" type="sibTrans" cxnId="{C37CB1B5-2313-4D11-BA15-5CF648665ED4}">
      <dgm:prSet/>
      <dgm:spPr/>
      <dgm:t>
        <a:bodyPr/>
        <a:lstStyle/>
        <a:p>
          <a:endParaRPr lang="ru-RU"/>
        </a:p>
      </dgm:t>
    </dgm:pt>
    <dgm:pt modelId="{29D08FC0-6E27-4823-98F8-D2C9C0F72D23}" type="parTrans" cxnId="{C37CB1B5-2313-4D11-BA15-5CF648665ED4}">
      <dgm:prSet/>
      <dgm:spPr/>
      <dgm:t>
        <a:bodyPr/>
        <a:lstStyle/>
        <a:p>
          <a:endParaRPr lang="ru-RU"/>
        </a:p>
      </dgm:t>
    </dgm:pt>
    <dgm:pt modelId="{55399250-2149-479B-B4B2-6B332B916AB9}" type="pres">
      <dgm:prSet presAssocID="{491BBB13-62C3-43C6-ADF8-2BEDF22DA76F}" presName="linearFlow" presStyleCnt="0">
        <dgm:presLayoutVars>
          <dgm:dir/>
          <dgm:animLvl val="lvl"/>
          <dgm:resizeHandles/>
        </dgm:presLayoutVars>
      </dgm:prSet>
      <dgm:spPr/>
      <dgm:t>
        <a:bodyPr/>
        <a:lstStyle/>
        <a:p>
          <a:endParaRPr lang="ru-RU"/>
        </a:p>
      </dgm:t>
    </dgm:pt>
    <dgm:pt modelId="{B244B13C-3459-48B5-86C0-FF7F8A62855E}" type="pres">
      <dgm:prSet presAssocID="{43A305AB-8645-4228-BE99-1A544B8B668B}" presName="compositeNode" presStyleCnt="0">
        <dgm:presLayoutVars>
          <dgm:bulletEnabled val="1"/>
        </dgm:presLayoutVars>
      </dgm:prSet>
      <dgm:spPr/>
    </dgm:pt>
    <dgm:pt modelId="{73DE7DE1-A026-4ADB-B8C9-61367F4E114D}" type="pres">
      <dgm:prSet presAssocID="{43A305AB-8645-4228-BE99-1A544B8B668B}" presName="image" presStyleLbl="fgImgPlace1" presStyleIdx="0" presStyleCnt="2" custScaleX="134388" custLinFactNeighborX="11956" custLinFactNeighborY="-2405"/>
      <dgm:spPr>
        <a:blipFill rotWithShape="1">
          <a:blip xmlns:r="http://schemas.openxmlformats.org/officeDocument/2006/relationships" r:embed="rId1"/>
          <a:stretch>
            <a:fillRect/>
          </a:stretch>
        </a:blipFill>
      </dgm:spPr>
      <dgm:t>
        <a:bodyPr/>
        <a:lstStyle/>
        <a:p>
          <a:endParaRPr lang="ru-RU"/>
        </a:p>
      </dgm:t>
    </dgm:pt>
    <dgm:pt modelId="{6039F39A-36AD-4884-B020-1E8A871126BE}" type="pres">
      <dgm:prSet presAssocID="{43A305AB-8645-4228-BE99-1A544B8B668B}" presName="childNode" presStyleLbl="node1" presStyleIdx="0" presStyleCnt="2" custScaleX="107079" custLinFactNeighborX="4685" custLinFactNeighborY="23">
        <dgm:presLayoutVars>
          <dgm:bulletEnabled val="1"/>
        </dgm:presLayoutVars>
      </dgm:prSet>
      <dgm:spPr/>
      <dgm:t>
        <a:bodyPr/>
        <a:lstStyle/>
        <a:p>
          <a:endParaRPr lang="ru-RU"/>
        </a:p>
      </dgm:t>
    </dgm:pt>
    <dgm:pt modelId="{F7B9FA5A-FFA4-4A3C-B7C3-8F2A15CC26C5}" type="pres">
      <dgm:prSet presAssocID="{43A305AB-8645-4228-BE99-1A544B8B668B}" presName="parentNode" presStyleLbl="revTx" presStyleIdx="0" presStyleCnt="2" custLinFactNeighborX="-9849" custLinFactNeighborY="3208">
        <dgm:presLayoutVars>
          <dgm:chMax val="0"/>
          <dgm:bulletEnabled val="1"/>
        </dgm:presLayoutVars>
      </dgm:prSet>
      <dgm:spPr/>
      <dgm:t>
        <a:bodyPr/>
        <a:lstStyle/>
        <a:p>
          <a:endParaRPr lang="ru-RU"/>
        </a:p>
      </dgm:t>
    </dgm:pt>
    <dgm:pt modelId="{5EF685F0-4A56-4DC2-98D8-1811B2595145}" type="pres">
      <dgm:prSet presAssocID="{5D62523F-CF7F-41A0-9FA8-04950856621A}" presName="sibTrans" presStyleCnt="0"/>
      <dgm:spPr/>
    </dgm:pt>
    <dgm:pt modelId="{85284625-C80C-492D-A6A1-9AE5C1D43B12}" type="pres">
      <dgm:prSet presAssocID="{AA56756A-6ED9-4BFA-B172-0BF614D2276F}" presName="compositeNode" presStyleCnt="0">
        <dgm:presLayoutVars>
          <dgm:bulletEnabled val="1"/>
        </dgm:presLayoutVars>
      </dgm:prSet>
      <dgm:spPr/>
    </dgm:pt>
    <dgm:pt modelId="{F6B5787E-4F6B-40D5-B2EF-3C9DCF182B59}" type="pres">
      <dgm:prSet presAssocID="{AA56756A-6ED9-4BFA-B172-0BF614D2276F}" presName="image" presStyleLbl="fgImgPlace1" presStyleIdx="1" presStyleCnt="2" custScaleX="138795" custLinFactNeighborX="2869" custLinFactNeighborY="-310"/>
      <dgm:spPr>
        <a:blipFill rotWithShape="1">
          <a:blip xmlns:r="http://schemas.openxmlformats.org/officeDocument/2006/relationships" r:embed="rId2"/>
          <a:stretch>
            <a:fillRect/>
          </a:stretch>
        </a:blipFill>
      </dgm:spPr>
      <dgm:t>
        <a:bodyPr/>
        <a:lstStyle/>
        <a:p>
          <a:endParaRPr lang="ru-RU"/>
        </a:p>
      </dgm:t>
    </dgm:pt>
    <dgm:pt modelId="{2669BDFC-A0D3-41B9-AD1B-88D0C33A94E8}" type="pres">
      <dgm:prSet presAssocID="{AA56756A-6ED9-4BFA-B172-0BF614D2276F}" presName="childNode" presStyleLbl="node1" presStyleIdx="1" presStyleCnt="2" custScaleX="124126">
        <dgm:presLayoutVars>
          <dgm:bulletEnabled val="1"/>
        </dgm:presLayoutVars>
      </dgm:prSet>
      <dgm:spPr/>
      <dgm:t>
        <a:bodyPr/>
        <a:lstStyle/>
        <a:p>
          <a:endParaRPr lang="ru-RU"/>
        </a:p>
      </dgm:t>
    </dgm:pt>
    <dgm:pt modelId="{25CD445F-A48B-4C13-A42C-2C9D8251F22D}" type="pres">
      <dgm:prSet presAssocID="{AA56756A-6ED9-4BFA-B172-0BF614D2276F}" presName="parentNode" presStyleLbl="revTx" presStyleIdx="1" presStyleCnt="2" custLinFactNeighborX="-85682" custLinFactNeighborY="3036">
        <dgm:presLayoutVars>
          <dgm:chMax val="0"/>
          <dgm:bulletEnabled val="1"/>
        </dgm:presLayoutVars>
      </dgm:prSet>
      <dgm:spPr/>
      <dgm:t>
        <a:bodyPr/>
        <a:lstStyle/>
        <a:p>
          <a:endParaRPr lang="ru-RU"/>
        </a:p>
      </dgm:t>
    </dgm:pt>
  </dgm:ptLst>
  <dgm:cxnLst>
    <dgm:cxn modelId="{A5C9F4A0-E9D1-42D6-96D3-B2DD1037C832}" type="presOf" srcId="{7225617F-2F11-46BA-B00C-40D7CB7157E9}" destId="{2669BDFC-A0D3-41B9-AD1B-88D0C33A94E8}" srcOrd="0" destOrd="2" presId="urn:microsoft.com/office/officeart/2005/8/layout/hList2#1"/>
    <dgm:cxn modelId="{C4BA63C3-9935-4521-8D09-0F107A3BB348}" srcId="{43A305AB-8645-4228-BE99-1A544B8B668B}" destId="{C0A08C5A-2895-4971-9FBA-BC4AF024C36E}" srcOrd="0" destOrd="0" parTransId="{4380F7E3-2E77-4910-9C3D-CF9C63BBD54C}" sibTransId="{EEFFA18C-DE1D-4C41-9392-0D3F914F17B2}"/>
    <dgm:cxn modelId="{69E2B59B-6C7B-4E11-9623-DD032E1BBBC8}" srcId="{AA56756A-6ED9-4BFA-B172-0BF614D2276F}" destId="{CAB5F327-AE0B-4811-BE08-4DA57535188A}" srcOrd="1" destOrd="0" parTransId="{1D0E34BC-7F24-4BAC-89EA-A248C1A9B281}" sibTransId="{AC38FE46-5E14-4BDD-ABB6-2AC1B6F4632E}"/>
    <dgm:cxn modelId="{BC28768C-55D3-4E95-878C-11BC249AC32A}" type="presOf" srcId="{376C7193-1CB8-434E-9D51-29A7370F121A}" destId="{2669BDFC-A0D3-41B9-AD1B-88D0C33A94E8}" srcOrd="0" destOrd="3" presId="urn:microsoft.com/office/officeart/2005/8/layout/hList2#1"/>
    <dgm:cxn modelId="{C37CB1B5-2313-4D11-BA15-5CF648665ED4}" srcId="{AA56756A-6ED9-4BFA-B172-0BF614D2276F}" destId="{7225617F-2F11-46BA-B00C-40D7CB7157E9}" srcOrd="2" destOrd="0" parTransId="{29D08FC0-6E27-4823-98F8-D2C9C0F72D23}" sibTransId="{20946FA3-0AF2-4E7F-BC2A-F26F5EF80BF6}"/>
    <dgm:cxn modelId="{34FE7E94-30F2-454A-A6E5-E55C31F19CF1}" type="presOf" srcId="{4D2A4964-E97E-493F-A960-6F675C4B2731}" destId="{6039F39A-36AD-4884-B020-1E8A871126BE}" srcOrd="0" destOrd="1" presId="urn:microsoft.com/office/officeart/2005/8/layout/hList2#1"/>
    <dgm:cxn modelId="{0238F3BC-4CB2-4473-9A14-90B47BFE89D1}" srcId="{43A305AB-8645-4228-BE99-1A544B8B668B}" destId="{4D2A4964-E97E-493F-A960-6F675C4B2731}" srcOrd="1" destOrd="0" parTransId="{CD877192-D567-45E1-BC9F-9B7D17C4956A}" sibTransId="{736E2861-969D-48B0-9253-571FBA8D9D69}"/>
    <dgm:cxn modelId="{E952A1A5-3DA8-4260-A03A-A093325685C3}" srcId="{491BBB13-62C3-43C6-ADF8-2BEDF22DA76F}" destId="{AA56756A-6ED9-4BFA-B172-0BF614D2276F}" srcOrd="1" destOrd="0" parTransId="{A28A34CE-B2CE-4631-A3D5-5C0E67090CD3}" sibTransId="{4B480DCC-841E-451D-AD1D-433EAC0393ED}"/>
    <dgm:cxn modelId="{90D1B36C-1D3F-4253-8686-586E77DE7E2E}" srcId="{491BBB13-62C3-43C6-ADF8-2BEDF22DA76F}" destId="{43A305AB-8645-4228-BE99-1A544B8B668B}" srcOrd="0" destOrd="0" parTransId="{CB6B7A41-4A47-4369-97A0-CE5E68023E1E}" sibTransId="{5D62523F-CF7F-41A0-9FA8-04950856621A}"/>
    <dgm:cxn modelId="{60F4E763-569A-41BD-8B38-ABAF7998CDAC}" type="presOf" srcId="{7E9C5CBE-2695-40FE-A0A2-12B36DAF66C8}" destId="{6039F39A-36AD-4884-B020-1E8A871126BE}" srcOrd="0" destOrd="2" presId="urn:microsoft.com/office/officeart/2005/8/layout/hList2#1"/>
    <dgm:cxn modelId="{3BE53712-B1CB-45A2-91FC-CD2E52252734}" srcId="{43A305AB-8645-4228-BE99-1A544B8B668B}" destId="{8008584E-E43E-4156-A326-6A2E6AB9303E}" srcOrd="3" destOrd="0" parTransId="{8949FA67-5538-44F7-BD88-EB1491643C0D}" sibTransId="{ABAE3217-AD45-4F31-8F2D-D999422618D9}"/>
    <dgm:cxn modelId="{0A62D2B1-35A9-456E-8EEE-33E305591F64}" srcId="{AA56756A-6ED9-4BFA-B172-0BF614D2276F}" destId="{376C7193-1CB8-434E-9D51-29A7370F121A}" srcOrd="3" destOrd="0" parTransId="{723C91C0-67EA-412A-855E-E9B217437B17}" sibTransId="{FFF92904-CA6B-4C21-AC2F-C225F99D4E63}"/>
    <dgm:cxn modelId="{76BCB8F6-7D98-496E-B013-249C12B291A5}" srcId="{AA56756A-6ED9-4BFA-B172-0BF614D2276F}" destId="{8D449FB4-7ECB-42DC-A5A8-8B84791408BB}" srcOrd="4" destOrd="0" parTransId="{C48CB2B5-040E-43D3-BEF5-0E6D0A6D410A}" sibTransId="{F62C9DCA-F746-48D6-A154-743FF4FA4938}"/>
    <dgm:cxn modelId="{B956582B-F6EA-468A-887C-2810D909A200}" type="presOf" srcId="{8D449FB4-7ECB-42DC-A5A8-8B84791408BB}" destId="{2669BDFC-A0D3-41B9-AD1B-88D0C33A94E8}" srcOrd="0" destOrd="4" presId="urn:microsoft.com/office/officeart/2005/8/layout/hList2#1"/>
    <dgm:cxn modelId="{6D08742F-962D-4523-B2B2-5FB3038398CB}" type="presOf" srcId="{43A305AB-8645-4228-BE99-1A544B8B668B}" destId="{F7B9FA5A-FFA4-4A3C-B7C3-8F2A15CC26C5}" srcOrd="0" destOrd="0" presId="urn:microsoft.com/office/officeart/2005/8/layout/hList2#1"/>
    <dgm:cxn modelId="{4A5F18FC-4432-4684-A719-8778E0B720CC}" type="presOf" srcId="{AA56756A-6ED9-4BFA-B172-0BF614D2276F}" destId="{25CD445F-A48B-4C13-A42C-2C9D8251F22D}" srcOrd="0" destOrd="0" presId="urn:microsoft.com/office/officeart/2005/8/layout/hList2#1"/>
    <dgm:cxn modelId="{713F091A-92D1-4B3D-88E7-D88EF1562F9A}" type="presOf" srcId="{491BBB13-62C3-43C6-ADF8-2BEDF22DA76F}" destId="{55399250-2149-479B-B4B2-6B332B916AB9}" srcOrd="0" destOrd="0" presId="urn:microsoft.com/office/officeart/2005/8/layout/hList2#1"/>
    <dgm:cxn modelId="{047FD1B3-BE47-46A6-9720-3DA60AA7F2E1}" type="presOf" srcId="{8008584E-E43E-4156-A326-6A2E6AB9303E}" destId="{6039F39A-36AD-4884-B020-1E8A871126BE}" srcOrd="0" destOrd="3" presId="urn:microsoft.com/office/officeart/2005/8/layout/hList2#1"/>
    <dgm:cxn modelId="{17AFBDEE-3C08-4FD6-9D97-82A6714446D8}" srcId="{AA56756A-6ED9-4BFA-B172-0BF614D2276F}" destId="{559BA615-EA46-4BA8-90B6-432F18AC9A03}" srcOrd="0" destOrd="0" parTransId="{D86100D0-D529-4D3C-8E5B-AA642DA1C244}" sibTransId="{44E494D8-98E9-414E-AD92-64FC455288C7}"/>
    <dgm:cxn modelId="{A097D4D8-3719-4CE1-85D9-095627558159}" type="presOf" srcId="{C0A08C5A-2895-4971-9FBA-BC4AF024C36E}" destId="{6039F39A-36AD-4884-B020-1E8A871126BE}" srcOrd="0" destOrd="0" presId="urn:microsoft.com/office/officeart/2005/8/layout/hList2#1"/>
    <dgm:cxn modelId="{F8E5BF26-4253-4A2D-923B-8C6DFE0ACF85}" srcId="{43A305AB-8645-4228-BE99-1A544B8B668B}" destId="{7E9C5CBE-2695-40FE-A0A2-12B36DAF66C8}" srcOrd="2" destOrd="0" parTransId="{3F15C040-8FB1-4043-899F-8D2E86404CCF}" sibTransId="{6880CBBE-AC50-460B-9287-D44959E3A8CC}"/>
    <dgm:cxn modelId="{F04E431D-3F01-45B9-B171-0873818D7242}" type="presOf" srcId="{CAB5F327-AE0B-4811-BE08-4DA57535188A}" destId="{2669BDFC-A0D3-41B9-AD1B-88D0C33A94E8}" srcOrd="0" destOrd="1" presId="urn:microsoft.com/office/officeart/2005/8/layout/hList2#1"/>
    <dgm:cxn modelId="{7F5E9573-5C99-4B05-AC4B-B399EC3F264A}" type="presOf" srcId="{559BA615-EA46-4BA8-90B6-432F18AC9A03}" destId="{2669BDFC-A0D3-41B9-AD1B-88D0C33A94E8}" srcOrd="0" destOrd="0" presId="urn:microsoft.com/office/officeart/2005/8/layout/hList2#1"/>
    <dgm:cxn modelId="{C0CF4E21-9F40-47BB-BEA4-05096F2D5C08}" type="presParOf" srcId="{55399250-2149-479B-B4B2-6B332B916AB9}" destId="{B244B13C-3459-48B5-86C0-FF7F8A62855E}" srcOrd="0" destOrd="0" presId="urn:microsoft.com/office/officeart/2005/8/layout/hList2#1"/>
    <dgm:cxn modelId="{A43E077E-7E3E-47F4-ABA0-D13DC725E27B}" type="presParOf" srcId="{B244B13C-3459-48B5-86C0-FF7F8A62855E}" destId="{73DE7DE1-A026-4ADB-B8C9-61367F4E114D}" srcOrd="0" destOrd="0" presId="urn:microsoft.com/office/officeart/2005/8/layout/hList2#1"/>
    <dgm:cxn modelId="{32BDD51D-DB36-4DE9-869D-4DD091A5B694}" type="presParOf" srcId="{B244B13C-3459-48B5-86C0-FF7F8A62855E}" destId="{6039F39A-36AD-4884-B020-1E8A871126BE}" srcOrd="1" destOrd="0" presId="urn:microsoft.com/office/officeart/2005/8/layout/hList2#1"/>
    <dgm:cxn modelId="{E6099334-ABF3-423A-A24B-D5814FC46571}" type="presParOf" srcId="{B244B13C-3459-48B5-86C0-FF7F8A62855E}" destId="{F7B9FA5A-FFA4-4A3C-B7C3-8F2A15CC26C5}" srcOrd="2" destOrd="0" presId="urn:microsoft.com/office/officeart/2005/8/layout/hList2#1"/>
    <dgm:cxn modelId="{8467A92E-1D75-4A00-930D-E1EDCA555B08}" type="presParOf" srcId="{55399250-2149-479B-B4B2-6B332B916AB9}" destId="{5EF685F0-4A56-4DC2-98D8-1811B2595145}" srcOrd="1" destOrd="0" presId="urn:microsoft.com/office/officeart/2005/8/layout/hList2#1"/>
    <dgm:cxn modelId="{A3E86184-6A23-4907-827D-3071D81D97DD}" type="presParOf" srcId="{55399250-2149-479B-B4B2-6B332B916AB9}" destId="{85284625-C80C-492D-A6A1-9AE5C1D43B12}" srcOrd="2" destOrd="0" presId="urn:microsoft.com/office/officeart/2005/8/layout/hList2#1"/>
    <dgm:cxn modelId="{9709DED0-39C5-4683-AAC2-2994B10F9ED1}" type="presParOf" srcId="{85284625-C80C-492D-A6A1-9AE5C1D43B12}" destId="{F6B5787E-4F6B-40D5-B2EF-3C9DCF182B59}" srcOrd="0" destOrd="0" presId="urn:microsoft.com/office/officeart/2005/8/layout/hList2#1"/>
    <dgm:cxn modelId="{FFCE2BDD-FD3A-4E03-A0D5-A12F6E96D760}" type="presParOf" srcId="{85284625-C80C-492D-A6A1-9AE5C1D43B12}" destId="{2669BDFC-A0D3-41B9-AD1B-88D0C33A94E8}" srcOrd="1" destOrd="0" presId="urn:microsoft.com/office/officeart/2005/8/layout/hList2#1"/>
    <dgm:cxn modelId="{F237650F-A1F6-4D96-9F8E-23B5A24F8B3A}" type="presParOf" srcId="{85284625-C80C-492D-A6A1-9AE5C1D43B12}" destId="{25CD445F-A48B-4C13-A42C-2C9D8251F22D}" srcOrd="2" destOrd="0" presId="urn:microsoft.com/office/officeart/2005/8/layout/hList2#1"/>
  </dgm:cxnLst>
  <dgm:bg/>
  <dgm:whole/>
</dgm:dataModel>
</file>

<file path=ppt/diagrams/data2.xml><?xml version="1.0" encoding="utf-8"?>
<dgm:dataModel xmlns:dgm="http://schemas.openxmlformats.org/drawingml/2006/diagram" xmlns:a="http://schemas.openxmlformats.org/drawingml/2006/main">
  <dgm:ptLst>
    <dgm:pt modelId="{D4599AFB-7C83-4858-B52F-E471FD80B07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BAEC8A47-EB9F-4D40-88B8-619AB6A1BF1D}">
      <dgm:prSet phldrT="[Текст]" custT="1"/>
      <dgm:spPr>
        <a:solidFill>
          <a:schemeClr val="bg2">
            <a:lumMod val="75000"/>
          </a:schemeClr>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8DC982D0-7178-4CE5-A2CB-9951D90BA94F}" type="parTrans" cxnId="{340686A2-C40C-4A50-B5A5-E42085D17DC1}">
      <dgm:prSet/>
      <dgm:spPr/>
      <dgm:t>
        <a:bodyPr/>
        <a:lstStyle/>
        <a:p>
          <a:endParaRPr lang="ru-RU" sz="1400"/>
        </a:p>
      </dgm:t>
    </dgm:pt>
    <dgm:pt modelId="{1C48BDB7-AA8F-470F-B925-A569685157B6}" type="sibTrans" cxnId="{340686A2-C40C-4A50-B5A5-E42085D17DC1}">
      <dgm:prSet/>
      <dgm:spPr/>
      <dgm:t>
        <a:bodyPr/>
        <a:lstStyle/>
        <a:p>
          <a:endParaRPr lang="ru-RU" sz="1400"/>
        </a:p>
      </dgm:t>
    </dgm:pt>
    <dgm:pt modelId="{8835D6E9-479D-4E78-956E-2648EB9E02CA}">
      <dgm:prSet phldrT="[Текст]" custT="1"/>
      <dgm:spPr/>
      <dgm:t>
        <a:bodyPr/>
        <a:lstStyle/>
        <a:p>
          <a:r>
            <a:rPr lang="ru-RU" sz="1400" dirty="0" smtClean="0">
              <a:solidFill>
                <a:schemeClr val="tx1">
                  <a:lumMod val="95000"/>
                  <a:lumOff val="5000"/>
                </a:schemeClr>
              </a:solidFill>
              <a:latin typeface="Times New Roman"/>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а также пеней и штрафов по ним </a:t>
          </a:r>
          <a:endParaRPr lang="ru-RU" sz="1400" dirty="0">
            <a:solidFill>
              <a:schemeClr val="tx1">
                <a:lumMod val="95000"/>
                <a:lumOff val="5000"/>
              </a:schemeClr>
            </a:solidFill>
          </a:endParaRPr>
        </a:p>
      </dgm:t>
    </dgm:pt>
    <dgm:pt modelId="{158913C9-DAD2-4576-8087-F545EAA0CBEF}" type="parTrans" cxnId="{D81AD3F0-80FD-4760-8E04-23334DF4217F}">
      <dgm:prSet/>
      <dgm:spPr/>
      <dgm:t>
        <a:bodyPr/>
        <a:lstStyle/>
        <a:p>
          <a:endParaRPr lang="ru-RU" sz="1400"/>
        </a:p>
      </dgm:t>
    </dgm:pt>
    <dgm:pt modelId="{31AE1DC3-0B32-4A23-8191-5ABAA0C558B7}" type="sibTrans" cxnId="{D81AD3F0-80FD-4760-8E04-23334DF4217F}">
      <dgm:prSet/>
      <dgm:spPr/>
      <dgm:t>
        <a:bodyPr/>
        <a:lstStyle/>
        <a:p>
          <a:endParaRPr lang="ru-RU" sz="1400"/>
        </a:p>
      </dgm:t>
    </dgm:pt>
    <dgm:pt modelId="{E10E4D8A-32CD-4D55-B4BE-DF930DE2F397}">
      <dgm:prSet phldrT="[Текст]" custT="1"/>
      <dgm:spPr>
        <a:solidFill>
          <a:srgbClr val="3FCD57"/>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Неналоговые доходы</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53A1853E-5D7B-40FD-BD06-8D1D39599EAF}" type="parTrans" cxnId="{885A4B36-B005-43D7-9B50-91C3F2A2F6B1}">
      <dgm:prSet/>
      <dgm:spPr/>
      <dgm:t>
        <a:bodyPr/>
        <a:lstStyle/>
        <a:p>
          <a:endParaRPr lang="ru-RU" sz="1400"/>
        </a:p>
      </dgm:t>
    </dgm:pt>
    <dgm:pt modelId="{992C44B8-3782-4EEB-9B60-0B06873DE5EA}" type="sibTrans" cxnId="{885A4B36-B005-43D7-9B50-91C3F2A2F6B1}">
      <dgm:prSet/>
      <dgm:spPr/>
      <dgm:t>
        <a:bodyPr/>
        <a:lstStyle/>
        <a:p>
          <a:endParaRPr lang="ru-RU" sz="1400"/>
        </a:p>
      </dgm:t>
    </dgm:pt>
    <dgm:pt modelId="{171FBCCF-15C1-443C-8C37-A91A8A40F093}">
      <dgm:prSet phldrT="[Текст]" custT="1"/>
      <dgm:spPr/>
      <dgm:t>
        <a:bodyPr/>
        <a:lstStyle/>
        <a:p>
          <a:r>
            <a:rPr lang="ru-RU" sz="1400" dirty="0" smtClean="0">
              <a:solidFill>
                <a:srgbClr val="000000"/>
              </a:solidFill>
              <a:latin typeface="Times New Roman"/>
            </a:rPr>
            <a:t>Поступающие в бюджет платежи за оказание государственных услуг, за пользование природными ресурсами, за пользование государственной собственностью, от продажи государственного имущества, а также платежи в виде штрафов и иных санкций за нарушение законодательства </a:t>
          </a:r>
          <a:endParaRPr lang="ru-RU" sz="1400" dirty="0"/>
        </a:p>
      </dgm:t>
    </dgm:pt>
    <dgm:pt modelId="{79A08A0A-5BFB-4FC9-B61D-0F57C1652FCC}" type="parTrans" cxnId="{62D17442-B24D-484B-9ECE-870840B6B4B0}">
      <dgm:prSet/>
      <dgm:spPr/>
      <dgm:t>
        <a:bodyPr/>
        <a:lstStyle/>
        <a:p>
          <a:endParaRPr lang="ru-RU" sz="1400"/>
        </a:p>
      </dgm:t>
    </dgm:pt>
    <dgm:pt modelId="{F92457EB-4839-4E0B-9145-ED94662136DF}" type="sibTrans" cxnId="{62D17442-B24D-484B-9ECE-870840B6B4B0}">
      <dgm:prSet/>
      <dgm:spPr/>
      <dgm:t>
        <a:bodyPr/>
        <a:lstStyle/>
        <a:p>
          <a:endParaRPr lang="ru-RU" sz="1400"/>
        </a:p>
      </dgm:t>
    </dgm:pt>
    <dgm:pt modelId="{5142BAD6-8E63-4FAF-80C0-3B2282AEA1FD}">
      <dgm:prSet phldrT="[Текст]" custT="1"/>
      <dgm:spPr>
        <a:solidFill>
          <a:schemeClr val="accent6"/>
        </a:solidFill>
      </dgm:spPr>
      <dgm:t>
        <a:bodyPr/>
        <a:lstStyle/>
        <a:p>
          <a:r>
            <a:rPr lang="ru-RU" sz="1400" dirty="0" smtClean="0">
              <a:solidFill>
                <a:schemeClr val="tx1">
                  <a:lumMod val="85000"/>
                  <a:lumOff val="15000"/>
                </a:schemeClr>
              </a:solidFill>
              <a:latin typeface="Times New Roman" panose="02020603050405020304" pitchFamily="18" charset="0"/>
              <a:cs typeface="Times New Roman" panose="02020603050405020304" pitchFamily="18" charset="0"/>
            </a:rPr>
            <a:t>Безвозмездные поступления</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C33B55AE-4586-42D5-9965-9FF97BA02A4F}" type="parTrans" cxnId="{B1DC3DEB-170B-4910-A593-4183AC48D9F6}">
      <dgm:prSet/>
      <dgm:spPr/>
      <dgm:t>
        <a:bodyPr/>
        <a:lstStyle/>
        <a:p>
          <a:endParaRPr lang="ru-RU" sz="1400"/>
        </a:p>
      </dgm:t>
    </dgm:pt>
    <dgm:pt modelId="{D7BDB003-F52E-4F0B-BD97-CCEDA74985AB}" type="sibTrans" cxnId="{B1DC3DEB-170B-4910-A593-4183AC48D9F6}">
      <dgm:prSet/>
      <dgm:spPr/>
      <dgm:t>
        <a:bodyPr/>
        <a:lstStyle/>
        <a:p>
          <a:endParaRPr lang="ru-RU" sz="1400"/>
        </a:p>
      </dgm:t>
    </dgm:pt>
    <dgm:pt modelId="{B2F48C43-685A-4FE8-B9A5-9FCE1289C16A}">
      <dgm:prSet phldrT="[Текст]" custT="1"/>
      <dgm:spPr/>
      <dgm:t>
        <a:bodyPr/>
        <a:lstStyle/>
        <a:p>
          <a:r>
            <a:rPr lang="ru-RU" sz="1400" dirty="0" smtClean="0">
              <a:solidFill>
                <a:srgbClr val="000000"/>
              </a:solidFill>
              <a:latin typeface="Times New Roman"/>
            </a:rPr>
            <a:t>Дотации, субсидии, субвенции, иные межбюджетные трансферты из федерального и областного бюджета, а также безвозмездные поступления от физических и юридических лиц</a:t>
          </a:r>
          <a:endParaRPr lang="ru-RU" sz="1400" dirty="0"/>
        </a:p>
      </dgm:t>
    </dgm:pt>
    <dgm:pt modelId="{8D67F3F9-B66B-4015-95B8-C0979675D1D0}" type="parTrans" cxnId="{00492944-3DA5-4793-9E7D-0FB15B4F3292}">
      <dgm:prSet/>
      <dgm:spPr/>
      <dgm:t>
        <a:bodyPr/>
        <a:lstStyle/>
        <a:p>
          <a:endParaRPr lang="ru-RU" sz="1400"/>
        </a:p>
      </dgm:t>
    </dgm:pt>
    <dgm:pt modelId="{CD523CBA-27E8-45F9-8BFF-8707B281D958}" type="sibTrans" cxnId="{00492944-3DA5-4793-9E7D-0FB15B4F3292}">
      <dgm:prSet/>
      <dgm:spPr/>
      <dgm:t>
        <a:bodyPr/>
        <a:lstStyle/>
        <a:p>
          <a:endParaRPr lang="ru-RU" sz="1400"/>
        </a:p>
      </dgm:t>
    </dgm:pt>
    <dgm:pt modelId="{A23D9BDC-C518-47D8-8C43-46279C117093}" type="pres">
      <dgm:prSet presAssocID="{D4599AFB-7C83-4858-B52F-E471FD80B079}" presName="rootnode" presStyleCnt="0">
        <dgm:presLayoutVars>
          <dgm:chMax/>
          <dgm:chPref/>
          <dgm:dir/>
          <dgm:animLvl val="lvl"/>
        </dgm:presLayoutVars>
      </dgm:prSet>
      <dgm:spPr/>
      <dgm:t>
        <a:bodyPr/>
        <a:lstStyle/>
        <a:p>
          <a:endParaRPr lang="ru-RU"/>
        </a:p>
      </dgm:t>
    </dgm:pt>
    <dgm:pt modelId="{D2CD6D36-C9AA-4FF8-BB1E-DDFF229C17C1}" type="pres">
      <dgm:prSet presAssocID="{BAEC8A47-EB9F-4D40-88B8-619AB6A1BF1D}" presName="composite" presStyleCnt="0"/>
      <dgm:spPr/>
    </dgm:pt>
    <dgm:pt modelId="{BA6CEF46-EB05-4A1C-8EB3-0B420980129E}" type="pres">
      <dgm:prSet presAssocID="{BAEC8A47-EB9F-4D40-88B8-619AB6A1BF1D}" presName="bentUpArrow1" presStyleLbl="alignImgPlace1" presStyleIdx="0" presStyleCnt="2" custAng="10800000" custLinFactNeighborX="59" custLinFactNeighborY="14589"/>
      <dgm:spPr>
        <a:noFill/>
        <a:ln>
          <a:noFill/>
        </a:ln>
      </dgm:spPr>
    </dgm:pt>
    <dgm:pt modelId="{669F37FD-5C3A-42D3-92FD-7B69BCCECB4C}" type="pres">
      <dgm:prSet presAssocID="{BAEC8A47-EB9F-4D40-88B8-619AB6A1BF1D}" presName="ParentText" presStyleLbl="node1" presStyleIdx="0" presStyleCnt="3" custScaleX="69656" custScaleY="87256" custLinFactNeighborX="-1363" custLinFactNeighborY="1600">
        <dgm:presLayoutVars>
          <dgm:chMax val="1"/>
          <dgm:chPref val="1"/>
          <dgm:bulletEnabled val="1"/>
        </dgm:presLayoutVars>
      </dgm:prSet>
      <dgm:spPr/>
      <dgm:t>
        <a:bodyPr/>
        <a:lstStyle/>
        <a:p>
          <a:endParaRPr lang="ru-RU"/>
        </a:p>
      </dgm:t>
    </dgm:pt>
    <dgm:pt modelId="{A3DF3B78-772F-4359-8DB9-8FC211807BA1}" type="pres">
      <dgm:prSet presAssocID="{BAEC8A47-EB9F-4D40-88B8-619AB6A1BF1D}" presName="ChildText" presStyleLbl="revTx" presStyleIdx="0" presStyleCnt="3" custScaleX="297867" custScaleY="127469" custLinFactNeighborX="83765" custLinFactNeighborY="1825">
        <dgm:presLayoutVars>
          <dgm:chMax val="0"/>
          <dgm:chPref val="0"/>
          <dgm:bulletEnabled val="1"/>
        </dgm:presLayoutVars>
      </dgm:prSet>
      <dgm:spPr/>
      <dgm:t>
        <a:bodyPr/>
        <a:lstStyle/>
        <a:p>
          <a:endParaRPr lang="ru-RU"/>
        </a:p>
      </dgm:t>
    </dgm:pt>
    <dgm:pt modelId="{B6D3DED3-76EC-41AC-8A8D-F3E764EE3924}" type="pres">
      <dgm:prSet presAssocID="{1C48BDB7-AA8F-470F-B925-A569685157B6}" presName="sibTrans" presStyleCnt="0"/>
      <dgm:spPr/>
    </dgm:pt>
    <dgm:pt modelId="{D65637DD-6A17-4124-9BC3-3648126E1FD1}" type="pres">
      <dgm:prSet presAssocID="{E10E4D8A-32CD-4D55-B4BE-DF930DE2F397}" presName="composite" presStyleCnt="0"/>
      <dgm:spPr/>
    </dgm:pt>
    <dgm:pt modelId="{53A251A0-B944-4BA8-81C0-84031743A461}" type="pres">
      <dgm:prSet presAssocID="{E10E4D8A-32CD-4D55-B4BE-DF930DE2F397}" presName="bentUpArrow1" presStyleLbl="alignImgPlace1" presStyleIdx="1" presStyleCnt="2" custAng="10800000" custLinFactX="-40164" custLinFactY="-11283" custLinFactNeighborX="-100000" custLinFactNeighborY="-100000"/>
      <dgm:spPr>
        <a:noFill/>
        <a:ln>
          <a:noFill/>
        </a:ln>
      </dgm:spPr>
    </dgm:pt>
    <dgm:pt modelId="{9F30757E-33C5-4119-8EDF-F37E0E6D01A8}" type="pres">
      <dgm:prSet presAssocID="{E10E4D8A-32CD-4D55-B4BE-DF930DE2F397}" presName="ParentText" presStyleLbl="node1" presStyleIdx="1" presStyleCnt="3" custScaleX="72176" custScaleY="94697" custLinFactX="-14105" custLinFactNeighborX="-100000" custLinFactNeighborY="490">
        <dgm:presLayoutVars>
          <dgm:chMax val="1"/>
          <dgm:chPref val="1"/>
          <dgm:bulletEnabled val="1"/>
        </dgm:presLayoutVars>
      </dgm:prSet>
      <dgm:spPr/>
      <dgm:t>
        <a:bodyPr/>
        <a:lstStyle/>
        <a:p>
          <a:endParaRPr lang="ru-RU"/>
        </a:p>
      </dgm:t>
    </dgm:pt>
    <dgm:pt modelId="{BA9FF782-DDB2-4D47-97E6-2F221035A0D0}" type="pres">
      <dgm:prSet presAssocID="{E10E4D8A-32CD-4D55-B4BE-DF930DE2F397}" presName="ChildText" presStyleLbl="revTx" presStyleIdx="1" presStyleCnt="3" custScaleX="333826" custLinFactNeighborX="-50954" custLinFactNeighborY="4234">
        <dgm:presLayoutVars>
          <dgm:chMax val="0"/>
          <dgm:chPref val="0"/>
          <dgm:bulletEnabled val="1"/>
        </dgm:presLayoutVars>
      </dgm:prSet>
      <dgm:spPr/>
      <dgm:t>
        <a:bodyPr/>
        <a:lstStyle/>
        <a:p>
          <a:endParaRPr lang="ru-RU"/>
        </a:p>
      </dgm:t>
    </dgm:pt>
    <dgm:pt modelId="{42FA6214-AF0F-4EA0-9BAD-A02F0EEF03C0}" type="pres">
      <dgm:prSet presAssocID="{992C44B8-3782-4EEB-9B60-0B06873DE5EA}" presName="sibTrans" presStyleCnt="0"/>
      <dgm:spPr/>
    </dgm:pt>
    <dgm:pt modelId="{0E0FDB4A-DDB5-4868-877B-B6F3EC116C25}" type="pres">
      <dgm:prSet presAssocID="{5142BAD6-8E63-4FAF-80C0-3B2282AEA1FD}" presName="composite" presStyleCnt="0"/>
      <dgm:spPr/>
    </dgm:pt>
    <dgm:pt modelId="{485F9950-F438-4A2B-AC67-C55BF8A103AE}" type="pres">
      <dgm:prSet presAssocID="{5142BAD6-8E63-4FAF-80C0-3B2282AEA1FD}" presName="ParentText" presStyleLbl="node1" presStyleIdx="2" presStyleCnt="3" custScaleX="72369" custScaleY="81875" custLinFactX="-100000" custLinFactNeighborX="-122926" custLinFactNeighborY="-1189">
        <dgm:presLayoutVars>
          <dgm:chMax val="1"/>
          <dgm:chPref val="1"/>
          <dgm:bulletEnabled val="1"/>
        </dgm:presLayoutVars>
      </dgm:prSet>
      <dgm:spPr/>
      <dgm:t>
        <a:bodyPr/>
        <a:lstStyle/>
        <a:p>
          <a:endParaRPr lang="ru-RU"/>
        </a:p>
      </dgm:t>
    </dgm:pt>
    <dgm:pt modelId="{BDF43623-D49A-4100-AE14-7D7EE1F8C98B}" type="pres">
      <dgm:prSet presAssocID="{5142BAD6-8E63-4FAF-80C0-3B2282AEA1FD}" presName="FinalChildText" presStyleLbl="revTx" presStyleIdx="2" presStyleCnt="3" custScaleX="329010" custScaleY="82666" custLinFactX="-100000" custLinFactNeighborX="-102996" custLinFactNeighborY="-4969">
        <dgm:presLayoutVars>
          <dgm:chMax val="0"/>
          <dgm:chPref val="0"/>
          <dgm:bulletEnabled val="1"/>
        </dgm:presLayoutVars>
      </dgm:prSet>
      <dgm:spPr/>
      <dgm:t>
        <a:bodyPr/>
        <a:lstStyle/>
        <a:p>
          <a:endParaRPr lang="ru-RU"/>
        </a:p>
      </dgm:t>
    </dgm:pt>
  </dgm:ptLst>
  <dgm:cxnLst>
    <dgm:cxn modelId="{D81AD3F0-80FD-4760-8E04-23334DF4217F}" srcId="{BAEC8A47-EB9F-4D40-88B8-619AB6A1BF1D}" destId="{8835D6E9-479D-4E78-956E-2648EB9E02CA}" srcOrd="0" destOrd="0" parTransId="{158913C9-DAD2-4576-8087-F545EAA0CBEF}" sibTransId="{31AE1DC3-0B32-4A23-8191-5ABAA0C558B7}"/>
    <dgm:cxn modelId="{DBA2AFC6-CA2F-45A5-BA10-2F5AF4538582}" type="presOf" srcId="{B2F48C43-685A-4FE8-B9A5-9FCE1289C16A}" destId="{BDF43623-D49A-4100-AE14-7D7EE1F8C98B}" srcOrd="0" destOrd="0" presId="urn:microsoft.com/office/officeart/2005/8/layout/StepDownProcess"/>
    <dgm:cxn modelId="{E1338A5D-1BF2-4C75-877A-46854E5F367B}" type="presOf" srcId="{BAEC8A47-EB9F-4D40-88B8-619AB6A1BF1D}" destId="{669F37FD-5C3A-42D3-92FD-7B69BCCECB4C}" srcOrd="0" destOrd="0" presId="urn:microsoft.com/office/officeart/2005/8/layout/StepDownProcess"/>
    <dgm:cxn modelId="{988776EE-068D-4F14-A14F-B01DC54C0949}" type="presOf" srcId="{8835D6E9-479D-4E78-956E-2648EB9E02CA}" destId="{A3DF3B78-772F-4359-8DB9-8FC211807BA1}" srcOrd="0" destOrd="0" presId="urn:microsoft.com/office/officeart/2005/8/layout/StepDownProcess"/>
    <dgm:cxn modelId="{885A4B36-B005-43D7-9B50-91C3F2A2F6B1}" srcId="{D4599AFB-7C83-4858-B52F-E471FD80B079}" destId="{E10E4D8A-32CD-4D55-B4BE-DF930DE2F397}" srcOrd="1" destOrd="0" parTransId="{53A1853E-5D7B-40FD-BD06-8D1D39599EAF}" sibTransId="{992C44B8-3782-4EEB-9B60-0B06873DE5EA}"/>
    <dgm:cxn modelId="{B1DC3DEB-170B-4910-A593-4183AC48D9F6}" srcId="{D4599AFB-7C83-4858-B52F-E471FD80B079}" destId="{5142BAD6-8E63-4FAF-80C0-3B2282AEA1FD}" srcOrd="2" destOrd="0" parTransId="{C33B55AE-4586-42D5-9965-9FF97BA02A4F}" sibTransId="{D7BDB003-F52E-4F0B-BD97-CCEDA74985AB}"/>
    <dgm:cxn modelId="{75B96CD2-7D49-45E7-B8B6-03236481E6C2}" type="presOf" srcId="{D4599AFB-7C83-4858-B52F-E471FD80B079}" destId="{A23D9BDC-C518-47D8-8C43-46279C117093}" srcOrd="0" destOrd="0" presId="urn:microsoft.com/office/officeart/2005/8/layout/StepDownProcess"/>
    <dgm:cxn modelId="{19F62023-0292-4A31-9967-87B4A6032E2F}" type="presOf" srcId="{171FBCCF-15C1-443C-8C37-A91A8A40F093}" destId="{BA9FF782-DDB2-4D47-97E6-2F221035A0D0}" srcOrd="0" destOrd="0" presId="urn:microsoft.com/office/officeart/2005/8/layout/StepDownProcess"/>
    <dgm:cxn modelId="{6324F894-EE07-4C75-9A9C-9BC1AF098315}" type="presOf" srcId="{E10E4D8A-32CD-4D55-B4BE-DF930DE2F397}" destId="{9F30757E-33C5-4119-8EDF-F37E0E6D01A8}" srcOrd="0" destOrd="0" presId="urn:microsoft.com/office/officeart/2005/8/layout/StepDownProcess"/>
    <dgm:cxn modelId="{340686A2-C40C-4A50-B5A5-E42085D17DC1}" srcId="{D4599AFB-7C83-4858-B52F-E471FD80B079}" destId="{BAEC8A47-EB9F-4D40-88B8-619AB6A1BF1D}" srcOrd="0" destOrd="0" parTransId="{8DC982D0-7178-4CE5-A2CB-9951D90BA94F}" sibTransId="{1C48BDB7-AA8F-470F-B925-A569685157B6}"/>
    <dgm:cxn modelId="{00492944-3DA5-4793-9E7D-0FB15B4F3292}" srcId="{5142BAD6-8E63-4FAF-80C0-3B2282AEA1FD}" destId="{B2F48C43-685A-4FE8-B9A5-9FCE1289C16A}" srcOrd="0" destOrd="0" parTransId="{8D67F3F9-B66B-4015-95B8-C0979675D1D0}" sibTransId="{CD523CBA-27E8-45F9-8BFF-8707B281D958}"/>
    <dgm:cxn modelId="{62D17442-B24D-484B-9ECE-870840B6B4B0}" srcId="{E10E4D8A-32CD-4D55-B4BE-DF930DE2F397}" destId="{171FBCCF-15C1-443C-8C37-A91A8A40F093}" srcOrd="0" destOrd="0" parTransId="{79A08A0A-5BFB-4FC9-B61D-0F57C1652FCC}" sibTransId="{F92457EB-4839-4E0B-9145-ED94662136DF}"/>
    <dgm:cxn modelId="{74861CF7-B828-462C-A611-DF1232EF598D}" type="presOf" srcId="{5142BAD6-8E63-4FAF-80C0-3B2282AEA1FD}" destId="{485F9950-F438-4A2B-AC67-C55BF8A103AE}" srcOrd="0" destOrd="0" presId="urn:microsoft.com/office/officeart/2005/8/layout/StepDownProcess"/>
    <dgm:cxn modelId="{0D21CCBD-06A7-45A4-81BB-D584E6993F5B}" type="presParOf" srcId="{A23D9BDC-C518-47D8-8C43-46279C117093}" destId="{D2CD6D36-C9AA-4FF8-BB1E-DDFF229C17C1}" srcOrd="0" destOrd="0" presId="urn:microsoft.com/office/officeart/2005/8/layout/StepDownProcess"/>
    <dgm:cxn modelId="{B5B3E920-0EA0-41B7-A61E-C8B0E2BB81B3}" type="presParOf" srcId="{D2CD6D36-C9AA-4FF8-BB1E-DDFF229C17C1}" destId="{BA6CEF46-EB05-4A1C-8EB3-0B420980129E}" srcOrd="0" destOrd="0" presId="urn:microsoft.com/office/officeart/2005/8/layout/StepDownProcess"/>
    <dgm:cxn modelId="{39E97D82-3842-4A6A-98DB-0C274AB3AC48}" type="presParOf" srcId="{D2CD6D36-C9AA-4FF8-BB1E-DDFF229C17C1}" destId="{669F37FD-5C3A-42D3-92FD-7B69BCCECB4C}" srcOrd="1" destOrd="0" presId="urn:microsoft.com/office/officeart/2005/8/layout/StepDownProcess"/>
    <dgm:cxn modelId="{7ED07CB4-FFBB-4C78-BDF1-51D8DBA21824}" type="presParOf" srcId="{D2CD6D36-C9AA-4FF8-BB1E-DDFF229C17C1}" destId="{A3DF3B78-772F-4359-8DB9-8FC211807BA1}" srcOrd="2" destOrd="0" presId="urn:microsoft.com/office/officeart/2005/8/layout/StepDownProcess"/>
    <dgm:cxn modelId="{A009EF32-68C9-4304-A7A6-91934E4A4763}" type="presParOf" srcId="{A23D9BDC-C518-47D8-8C43-46279C117093}" destId="{B6D3DED3-76EC-41AC-8A8D-F3E764EE3924}" srcOrd="1" destOrd="0" presId="urn:microsoft.com/office/officeart/2005/8/layout/StepDownProcess"/>
    <dgm:cxn modelId="{871D3BA0-0A4F-4F64-A011-BD4837A7B41A}" type="presParOf" srcId="{A23D9BDC-C518-47D8-8C43-46279C117093}" destId="{D65637DD-6A17-4124-9BC3-3648126E1FD1}" srcOrd="2" destOrd="0" presId="urn:microsoft.com/office/officeart/2005/8/layout/StepDownProcess"/>
    <dgm:cxn modelId="{EA93B942-AE0F-4F8B-AC27-597DC9983043}" type="presParOf" srcId="{D65637DD-6A17-4124-9BC3-3648126E1FD1}" destId="{53A251A0-B944-4BA8-81C0-84031743A461}" srcOrd="0" destOrd="0" presId="urn:microsoft.com/office/officeart/2005/8/layout/StepDownProcess"/>
    <dgm:cxn modelId="{56D5E8DB-5B6A-409D-B09F-D71063E034AB}" type="presParOf" srcId="{D65637DD-6A17-4124-9BC3-3648126E1FD1}" destId="{9F30757E-33C5-4119-8EDF-F37E0E6D01A8}" srcOrd="1" destOrd="0" presId="urn:microsoft.com/office/officeart/2005/8/layout/StepDownProcess"/>
    <dgm:cxn modelId="{4BE82F82-23C6-4571-8CAD-D0E4A6AB07AA}" type="presParOf" srcId="{D65637DD-6A17-4124-9BC3-3648126E1FD1}" destId="{BA9FF782-DDB2-4D47-97E6-2F221035A0D0}" srcOrd="2" destOrd="0" presId="urn:microsoft.com/office/officeart/2005/8/layout/StepDownProcess"/>
    <dgm:cxn modelId="{183ABEA1-DA88-47FC-BF72-EE2BBF86E7FD}" type="presParOf" srcId="{A23D9BDC-C518-47D8-8C43-46279C117093}" destId="{42FA6214-AF0F-4EA0-9BAD-A02F0EEF03C0}" srcOrd="3" destOrd="0" presId="urn:microsoft.com/office/officeart/2005/8/layout/StepDownProcess"/>
    <dgm:cxn modelId="{D25317EB-C6AD-42FE-8952-6214BB7B6EB6}" type="presParOf" srcId="{A23D9BDC-C518-47D8-8C43-46279C117093}" destId="{0E0FDB4A-DDB5-4868-877B-B6F3EC116C25}" srcOrd="4" destOrd="0" presId="urn:microsoft.com/office/officeart/2005/8/layout/StepDownProcess"/>
    <dgm:cxn modelId="{C0C85599-FB20-44DC-8275-F38C931C876E}" type="presParOf" srcId="{0E0FDB4A-DDB5-4868-877B-B6F3EC116C25}" destId="{485F9950-F438-4A2B-AC67-C55BF8A103AE}" srcOrd="0" destOrd="0" presId="urn:microsoft.com/office/officeart/2005/8/layout/StepDownProcess"/>
    <dgm:cxn modelId="{3D265E80-A4D2-43B3-9DD9-B5312679F8B9}" type="presParOf" srcId="{0E0FDB4A-DDB5-4868-877B-B6F3EC116C25}" destId="{BDF43623-D49A-4100-AE14-7D7EE1F8C98B}" srcOrd="1" destOrd="0" presId="urn:microsoft.com/office/officeart/2005/8/layout/StepDown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AE6CB4-C484-43CF-A7ED-C76104F0022B}"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ru-RU"/>
        </a:p>
      </dgm:t>
    </dgm:pt>
    <dgm:pt modelId="{505BE5B3-CF3A-4814-BE17-528E8859F083}">
      <dgm:prSet phldrT="[Текст]" custT="1"/>
      <dgm:spPr>
        <a:solidFill>
          <a:schemeClr val="accent5">
            <a:lumMod val="60000"/>
            <a:lumOff val="40000"/>
          </a:schemeClr>
        </a:solidFill>
      </dgm:spPr>
      <dgm:t>
        <a:bodyPr/>
        <a:lstStyle/>
        <a:p>
          <a:r>
            <a:rPr lang="ru-RU" sz="1800" b="1" dirty="0" smtClean="0">
              <a:latin typeface="Times New Roman" panose="02020603050405020304" pitchFamily="18" charset="0"/>
              <a:cs typeface="Times New Roman" panose="02020603050405020304" pitchFamily="18" charset="0"/>
            </a:rPr>
            <a:t> </a:t>
          </a:r>
          <a:r>
            <a:rPr lang="ru-RU" sz="1800" b="1"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r>
            <a:rPr lang="ru-RU" sz="1800" b="1" dirty="0" smtClean="0">
              <a:solidFill>
                <a:schemeClr val="tx1"/>
              </a:solidFill>
              <a:latin typeface="Times New Roman" panose="02020603050405020304" pitchFamily="18" charset="0"/>
              <a:cs typeface="Times New Roman" panose="02020603050405020304" pitchFamily="18" charset="0"/>
            </a:rPr>
            <a:t>2020 год – 15720,4 тыс.рублей ( 97,5%);</a:t>
          </a:r>
        </a:p>
        <a:p>
          <a:r>
            <a:rPr lang="ru-RU" sz="1800" b="1" dirty="0" smtClean="0">
              <a:solidFill>
                <a:schemeClr val="tx1"/>
              </a:solidFill>
              <a:latin typeface="Times New Roman" panose="02020603050405020304" pitchFamily="18" charset="0"/>
              <a:cs typeface="Times New Roman" panose="02020603050405020304" pitchFamily="18" charset="0"/>
            </a:rPr>
            <a:t>2021 год – 14389,7 тыс.рублей (98,6%);</a:t>
          </a:r>
        </a:p>
        <a:p>
          <a:r>
            <a:rPr lang="ru-RU" sz="1800" b="1" dirty="0" smtClean="0">
              <a:solidFill>
                <a:schemeClr val="tx1"/>
              </a:solidFill>
              <a:latin typeface="Times New Roman" panose="02020603050405020304" pitchFamily="18" charset="0"/>
              <a:cs typeface="Times New Roman" panose="02020603050405020304" pitchFamily="18" charset="0"/>
            </a:rPr>
            <a:t>2022 год – 14203,1  тыс.рублей (98,6 %)</a:t>
          </a:r>
          <a:endParaRPr lang="ru-RU" sz="1800" b="1" dirty="0">
            <a:solidFill>
              <a:schemeClr val="tx1"/>
            </a:solidFill>
            <a:latin typeface="Times New Roman" panose="02020603050405020304" pitchFamily="18" charset="0"/>
            <a:cs typeface="Times New Roman" panose="02020603050405020304" pitchFamily="18" charset="0"/>
          </a:endParaRPr>
        </a:p>
      </dgm:t>
    </dgm:pt>
    <dgm:pt modelId="{8FA3717F-850E-4411-8140-5D14D7C068F4}" type="parTrans" cxnId="{348C4ABE-8DD0-4225-9789-3024ED4DFA36}">
      <dgm:prSet/>
      <dgm:spPr/>
      <dgm:t>
        <a:bodyPr/>
        <a:lstStyle/>
        <a:p>
          <a:endParaRPr lang="ru-RU"/>
        </a:p>
      </dgm:t>
    </dgm:pt>
    <dgm:pt modelId="{D6248A6D-C195-4BCB-A912-A5BC38E6E6B7}" type="sibTrans" cxnId="{348C4ABE-8DD0-4225-9789-3024ED4DFA36}">
      <dgm:prSet/>
      <dgm:spPr/>
      <dgm:t>
        <a:bodyPr/>
        <a:lstStyle/>
        <a:p>
          <a:endParaRPr lang="ru-RU"/>
        </a:p>
      </dgm:t>
    </dgm:pt>
    <dgm:pt modelId="{42F3AADE-91BC-4F53-96CB-8E1EE585A2DA}">
      <dgm:prSet phldrT="[Текст]" custT="1"/>
      <dgm:spPr>
        <a:solidFill>
          <a:schemeClr val="accent4">
            <a:lumMod val="40000"/>
            <a:lumOff val="60000"/>
          </a:schemeClr>
        </a:solidFill>
      </dgm:spPr>
      <dgm:t>
        <a:bodyPr/>
        <a:lstStyle/>
        <a:p>
          <a:r>
            <a:rPr lang="ru-RU" sz="1200" b="1" dirty="0" smtClean="0">
              <a:latin typeface="Times New Roman" panose="02020603050405020304" pitchFamily="18" charset="0"/>
              <a:cs typeface="Times New Roman" panose="02020603050405020304" pitchFamily="18" charset="0"/>
            </a:rPr>
            <a:t> </a:t>
          </a:r>
        </a:p>
        <a:p>
          <a:r>
            <a:rPr lang="ru-RU" sz="1200" b="1" dirty="0" smtClean="0">
              <a:solidFill>
                <a:schemeClr val="tx1"/>
              </a:solidFill>
              <a:latin typeface="Times New Roman" panose="02020603050405020304" pitchFamily="18" charset="0"/>
              <a:cs typeface="Times New Roman" panose="02020603050405020304" pitchFamily="18" charset="0"/>
            </a:rPr>
            <a:t>Непрограммные расходы:</a:t>
          </a:r>
        </a:p>
        <a:p>
          <a:r>
            <a:rPr lang="ru-RU" sz="1200" b="1" dirty="0" smtClean="0">
              <a:solidFill>
                <a:schemeClr val="tx1"/>
              </a:solidFill>
              <a:latin typeface="Times New Roman" panose="02020603050405020304" pitchFamily="18" charset="0"/>
              <a:cs typeface="Times New Roman" panose="02020603050405020304" pitchFamily="18" charset="0"/>
            </a:rPr>
            <a:t>2020 год – 399,0 тыс.рублей ( 2,5%);</a:t>
          </a:r>
        </a:p>
        <a:p>
          <a:r>
            <a:rPr lang="ru-RU" sz="1200" b="1" dirty="0" smtClean="0">
              <a:solidFill>
                <a:schemeClr val="tx1"/>
              </a:solidFill>
              <a:latin typeface="Times New Roman" panose="02020603050405020304" pitchFamily="18" charset="0"/>
              <a:cs typeface="Times New Roman" panose="02020603050405020304" pitchFamily="18" charset="0"/>
            </a:rPr>
            <a:t>2021 год – 206,6  тыс.рублей (1,4%);</a:t>
          </a:r>
        </a:p>
        <a:p>
          <a:r>
            <a:rPr lang="ru-RU" sz="1200" b="1" dirty="0" smtClean="0">
              <a:solidFill>
                <a:schemeClr val="tx1"/>
              </a:solidFill>
              <a:latin typeface="Times New Roman" panose="02020603050405020304" pitchFamily="18" charset="0"/>
              <a:cs typeface="Times New Roman" panose="02020603050405020304" pitchFamily="18" charset="0"/>
            </a:rPr>
            <a:t>2022 год – 205,6  тыс.рублей (1,4%).</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39B4C55D-2479-4804-BFC2-D3961F801360}" type="parTrans" cxnId="{B93B9D0D-A25C-4E69-8DEC-354A7A29B104}">
      <dgm:prSet/>
      <dgm:spPr/>
      <dgm:t>
        <a:bodyPr/>
        <a:lstStyle/>
        <a:p>
          <a:endParaRPr lang="ru-RU"/>
        </a:p>
      </dgm:t>
    </dgm:pt>
    <dgm:pt modelId="{1F76F3BF-E57F-467A-A98E-C3ED1E5E11B0}" type="sibTrans" cxnId="{B93B9D0D-A25C-4E69-8DEC-354A7A29B104}">
      <dgm:prSet/>
      <dgm:spPr/>
      <dgm:t>
        <a:bodyPr/>
        <a:lstStyle/>
        <a:p>
          <a:endParaRPr lang="ru-RU"/>
        </a:p>
      </dgm:t>
    </dgm:pt>
    <dgm:pt modelId="{56727721-662E-44E6-9968-5331C400028A}">
      <dgm:prSet phldrT="[Текст]" custT="1"/>
      <dgm:spPr/>
      <dgm:t>
        <a:bodyPr/>
        <a:lstStyle/>
        <a:p>
          <a:pPr algn="l"/>
          <a:r>
            <a:rPr lang="ru-RU" sz="1200" dirty="0" smtClean="0">
              <a:latin typeface="Times New Roman" panose="02020603050405020304" pitchFamily="18" charset="0"/>
              <a:cs typeface="Times New Roman" panose="02020603050405020304" pitchFamily="18" charset="0"/>
            </a:rPr>
            <a:t>Формирование бюджета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 в 2020году и плановом периоде 2021-2022 годов осуществлялось по программно-целевому принципу на основе муниципальных программ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 Исполнение бюджета в 2020году  и плановом периоде на 2021и 2022 годы  планируется осуществлять в рамках 10  муниципальных программ. Общие расходы, направленные  на реализацию муниципальных  программ в 2020 году составят  15720,4  тыс.  рублей или 97,5 %  от прогнозируемого общего объема расходов местного бюджета; в 2021 году- 14389,7 тыс. руб. или  98,6 %;, в 2022году – 14203,1  тыс. руб. или 98,6%.Как и в прошлые годы на реализацию муниципальной программы «Развитие местного самоуправления в </a:t>
          </a:r>
          <a:r>
            <a:rPr lang="ru-RU" sz="1200" dirty="0" err="1" smtClean="0">
              <a:latin typeface="Times New Roman" pitchFamily="18" charset="0"/>
              <a:cs typeface="Times New Roman" pitchFamily="18" charset="0"/>
            </a:rPr>
            <a:t>Колобовском</a:t>
          </a:r>
          <a:r>
            <a:rPr lang="ru-RU" sz="1200" dirty="0" smtClean="0">
              <a:latin typeface="Times New Roman" pitchFamily="18" charset="0"/>
              <a:cs typeface="Times New Roman" pitchFamily="18" charset="0"/>
            </a:rPr>
            <a:t> городском поселении» планируется максимальный объем бюджетных ассигнований  - 5275,7 тыс. рублей или 33,6% от общего объема ассигнований, направленных на реализацию муниципальных программ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Примерно на уровне текущего финансового года (с учетом уточенного плана) останутся расходы на следующие муниципальные программы:</a:t>
          </a:r>
          <a:endParaRPr lang="ru-RU" sz="1200" dirty="0">
            <a:latin typeface="Times New Roman" pitchFamily="18" charset="0"/>
            <a:cs typeface="Times New Roman" pitchFamily="18" charset="0"/>
          </a:endParaRPr>
        </a:p>
      </dgm:t>
    </dgm:pt>
    <dgm:pt modelId="{ACCCDF4B-C372-49E7-BC34-4D6B903DF579}" type="sibTrans" cxnId="{5E18BD50-DA70-4D34-AF62-E7CBF120FFFA}">
      <dgm:prSet/>
      <dgm:spPr/>
      <dgm:t>
        <a:bodyPr/>
        <a:lstStyle/>
        <a:p>
          <a:endParaRPr lang="ru-RU"/>
        </a:p>
      </dgm:t>
    </dgm:pt>
    <dgm:pt modelId="{85527C36-0B93-4DA0-8D8F-5987E02310B6}" type="parTrans" cxnId="{5E18BD50-DA70-4D34-AF62-E7CBF120FFFA}">
      <dgm:prSet/>
      <dgm:spPr/>
      <dgm:t>
        <a:bodyPr/>
        <a:lstStyle/>
        <a:p>
          <a:endParaRPr lang="ru-RU"/>
        </a:p>
      </dgm:t>
    </dgm:pt>
    <dgm:pt modelId="{1A1FD2BA-F957-4397-AC31-8CEE3A3FCECF}">
      <dgm:prSet custT="1"/>
      <dgm:spPr/>
      <dgm:t>
        <a:bodyPr/>
        <a:lstStyle/>
        <a:p>
          <a:r>
            <a:rPr lang="ru-RU" sz="1200" dirty="0" smtClean="0">
              <a:latin typeface="Times New Roman" pitchFamily="18" charset="0"/>
              <a:cs typeface="Times New Roman" pitchFamily="18" charset="0"/>
            </a:rPr>
            <a:t>«Развитие автомобильных дорог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a:t>
          </a:r>
          <a:endParaRPr lang="ru-RU" sz="1200" dirty="0">
            <a:latin typeface="Times New Roman" pitchFamily="18" charset="0"/>
            <a:cs typeface="Times New Roman" pitchFamily="18" charset="0"/>
          </a:endParaRPr>
        </a:p>
      </dgm:t>
    </dgm:pt>
    <dgm:pt modelId="{39874E37-D38D-4C97-A032-4B400AB4A677}" type="parTrans" cxnId="{23828FC1-8F3E-4EE4-A3C3-AB7D43E6E8E7}">
      <dgm:prSet/>
      <dgm:spPr/>
      <dgm:t>
        <a:bodyPr/>
        <a:lstStyle/>
        <a:p>
          <a:endParaRPr lang="ru-RU"/>
        </a:p>
      </dgm:t>
    </dgm:pt>
    <dgm:pt modelId="{232B0209-E51D-4D61-A1ED-5E516FD7A9AF}" type="sibTrans" cxnId="{23828FC1-8F3E-4EE4-A3C3-AB7D43E6E8E7}">
      <dgm:prSet/>
      <dgm:spPr/>
      <dgm:t>
        <a:bodyPr/>
        <a:lstStyle/>
        <a:p>
          <a:endParaRPr lang="ru-RU"/>
        </a:p>
      </dgm:t>
    </dgm:pt>
    <dgm:pt modelId="{F43B75AD-934C-467D-80F3-C5C46CF5C2E3}">
      <dgm:prSet custT="1"/>
      <dgm:spPr/>
      <dgm:t>
        <a:bodyPr/>
        <a:lstStyle/>
        <a:p>
          <a:r>
            <a:rPr lang="ru-RU" sz="1200" dirty="0" smtClean="0">
              <a:latin typeface="Times New Roman" pitchFamily="18" charset="0"/>
              <a:cs typeface="Times New Roman" pitchFamily="18" charset="0"/>
            </a:rPr>
            <a:t>«Развитие культуры и спорта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a:t>
          </a:r>
          <a:endParaRPr lang="ru-RU" sz="1200" dirty="0">
            <a:latin typeface="Times New Roman" pitchFamily="18" charset="0"/>
            <a:cs typeface="Times New Roman" pitchFamily="18" charset="0"/>
          </a:endParaRPr>
        </a:p>
      </dgm:t>
    </dgm:pt>
    <dgm:pt modelId="{677A77AD-B93B-4277-B6C0-68B4F60A4919}" type="parTrans" cxnId="{7DDD938F-D5B3-4D8C-B7AF-F48654918D7F}">
      <dgm:prSet/>
      <dgm:spPr/>
      <dgm:t>
        <a:bodyPr/>
        <a:lstStyle/>
        <a:p>
          <a:endParaRPr lang="ru-RU"/>
        </a:p>
      </dgm:t>
    </dgm:pt>
    <dgm:pt modelId="{52B010D5-F9D8-4203-897A-58AE4E89F35E}" type="sibTrans" cxnId="{7DDD938F-D5B3-4D8C-B7AF-F48654918D7F}">
      <dgm:prSet/>
      <dgm:spPr/>
      <dgm:t>
        <a:bodyPr/>
        <a:lstStyle/>
        <a:p>
          <a:endParaRPr lang="ru-RU"/>
        </a:p>
      </dgm:t>
    </dgm:pt>
    <dgm:pt modelId="{75000566-004B-48A8-87C4-C87C94FB111D}">
      <dgm:prSet custT="1"/>
      <dgm:spPr/>
      <dgm:t>
        <a:bodyPr/>
        <a:lstStyle/>
        <a:p>
          <a:r>
            <a:rPr lang="ru-RU" sz="1200" dirty="0" smtClean="0">
              <a:latin typeface="Times New Roman" pitchFamily="18" charset="0"/>
              <a:cs typeface="Times New Roman" pitchFamily="18" charset="0"/>
            </a:rPr>
            <a:t>«Поддержка субъектов малого предпринимательства»;</a:t>
          </a:r>
          <a:endParaRPr lang="ru-RU" sz="1200" dirty="0">
            <a:latin typeface="Times New Roman" pitchFamily="18" charset="0"/>
            <a:cs typeface="Times New Roman" pitchFamily="18" charset="0"/>
          </a:endParaRPr>
        </a:p>
      </dgm:t>
    </dgm:pt>
    <dgm:pt modelId="{FDF87B5D-8FFC-449B-8B1A-11A7586B79E8}" type="parTrans" cxnId="{48843A78-39B4-49FF-90DA-EFC9A425ECDC}">
      <dgm:prSet/>
      <dgm:spPr/>
      <dgm:t>
        <a:bodyPr/>
        <a:lstStyle/>
        <a:p>
          <a:endParaRPr lang="ru-RU"/>
        </a:p>
      </dgm:t>
    </dgm:pt>
    <dgm:pt modelId="{FEFD319A-F87E-4FE8-AF8A-CFBE3AEC39DC}" type="sibTrans" cxnId="{48843A78-39B4-49FF-90DA-EFC9A425ECDC}">
      <dgm:prSet/>
      <dgm:spPr/>
      <dgm:t>
        <a:bodyPr/>
        <a:lstStyle/>
        <a:p>
          <a:endParaRPr lang="ru-RU"/>
        </a:p>
      </dgm:t>
    </dgm:pt>
    <dgm:pt modelId="{3E115EF1-3763-4FF4-B474-ACC50A9E0DAB}">
      <dgm:prSet custT="1"/>
      <dgm:spPr/>
      <dgm:t>
        <a:bodyPr/>
        <a:lstStyle/>
        <a:p>
          <a:r>
            <a:rPr lang="ru-RU" sz="1200" dirty="0" smtClean="0">
              <a:latin typeface="Times New Roman" pitchFamily="18" charset="0"/>
              <a:cs typeface="Times New Roman" pitchFamily="18" charset="0"/>
            </a:rPr>
            <a:t>«Обеспечение мероприятий по благоустройству населенных пунктов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a:t>
          </a:r>
          <a:endParaRPr lang="ru-RU" sz="1200" dirty="0">
            <a:latin typeface="Times New Roman" pitchFamily="18" charset="0"/>
            <a:cs typeface="Times New Roman" pitchFamily="18" charset="0"/>
          </a:endParaRPr>
        </a:p>
      </dgm:t>
    </dgm:pt>
    <dgm:pt modelId="{CE26C871-AF9F-4D98-AE67-9D3ECDF235E5}" type="parTrans" cxnId="{6AA22F01-196A-409A-AE59-197B18F12D02}">
      <dgm:prSet/>
      <dgm:spPr/>
      <dgm:t>
        <a:bodyPr/>
        <a:lstStyle/>
        <a:p>
          <a:endParaRPr lang="ru-RU"/>
        </a:p>
      </dgm:t>
    </dgm:pt>
    <dgm:pt modelId="{C11CF519-954C-4F1A-867C-2AF2697B39C1}" type="sibTrans" cxnId="{6AA22F01-196A-409A-AE59-197B18F12D02}">
      <dgm:prSet/>
      <dgm:spPr/>
      <dgm:t>
        <a:bodyPr/>
        <a:lstStyle/>
        <a:p>
          <a:endParaRPr lang="ru-RU"/>
        </a:p>
      </dgm:t>
    </dgm:pt>
    <dgm:pt modelId="{5B172591-8300-496C-B9D8-E2343BBFD65E}">
      <dgm:prSet custT="1"/>
      <dgm:spPr/>
      <dgm:t>
        <a:bodyPr/>
        <a:lstStyle/>
        <a:p>
          <a:r>
            <a:rPr lang="ru-RU" sz="1200" dirty="0" smtClean="0">
              <a:latin typeface="Times New Roman" pitchFamily="18" charset="0"/>
              <a:cs typeface="Times New Roman" pitchFamily="18" charset="0"/>
            </a:rPr>
            <a:t>На программу «Развитие автомобильных дорог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предлагается выделить в 2020 году 2386,0 тыс. рублей, что на  30,6,0 тыс. рублей больше по сравнению с объемами, утвержденными действующей редакцией Решения Совета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о бюджете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на 2019 год. Объем расходов по муниципальной программе зависит от доходов от уплаты акцизов на нефтепродукты. Увеличение объемов финансирования ожидается по программе  «Развитие культуры и спорта на территории </a:t>
          </a:r>
          <a:r>
            <a:rPr lang="ru-RU" sz="1200" dirty="0" err="1" smtClean="0">
              <a:latin typeface="Times New Roman" pitchFamily="18" charset="0"/>
              <a:cs typeface="Times New Roman" pitchFamily="18" charset="0"/>
            </a:rPr>
            <a:t>Колобовского</a:t>
          </a:r>
          <a:r>
            <a:rPr lang="ru-RU" sz="1200" dirty="0" smtClean="0">
              <a:latin typeface="Times New Roman" pitchFamily="18" charset="0"/>
              <a:cs typeface="Times New Roman" pitchFamily="18" charset="0"/>
            </a:rPr>
            <a:t> городского поселения». На 2020 год запланированы бюджетные ассигнования в размере 4874,9 тыс. руб., что на 1675,8  тыс. руб. больше ассигнований 2019 года.</a:t>
          </a:r>
          <a:endParaRPr lang="ru-RU" sz="1200" dirty="0">
            <a:latin typeface="Times New Roman" pitchFamily="18" charset="0"/>
            <a:cs typeface="Times New Roman" pitchFamily="18" charset="0"/>
          </a:endParaRPr>
        </a:p>
      </dgm:t>
    </dgm:pt>
    <dgm:pt modelId="{59CDA1A8-1F4C-4577-B3CF-3AB682886E97}" type="parTrans" cxnId="{1237C431-575A-4E58-9B50-2387C048FA96}">
      <dgm:prSet/>
      <dgm:spPr/>
      <dgm:t>
        <a:bodyPr/>
        <a:lstStyle/>
        <a:p>
          <a:endParaRPr lang="ru-RU"/>
        </a:p>
      </dgm:t>
    </dgm:pt>
    <dgm:pt modelId="{D0401F32-1E26-422B-B230-98A104313009}" type="sibTrans" cxnId="{1237C431-575A-4E58-9B50-2387C048FA96}">
      <dgm:prSet/>
      <dgm:spPr/>
      <dgm:t>
        <a:bodyPr/>
        <a:lstStyle/>
        <a:p>
          <a:endParaRPr lang="ru-RU"/>
        </a:p>
      </dgm:t>
    </dgm:pt>
    <dgm:pt modelId="{86BEF549-315E-4A3F-B55E-B57D26A55129}" type="pres">
      <dgm:prSet presAssocID="{E6AE6CB4-C484-43CF-A7ED-C76104F0022B}" presName="Name0" presStyleCnt="0">
        <dgm:presLayoutVars>
          <dgm:chMax val="5"/>
          <dgm:chPref val="5"/>
          <dgm:dir/>
          <dgm:animLvl val="lvl"/>
        </dgm:presLayoutVars>
      </dgm:prSet>
      <dgm:spPr/>
      <dgm:t>
        <a:bodyPr/>
        <a:lstStyle/>
        <a:p>
          <a:endParaRPr lang="ru-RU"/>
        </a:p>
      </dgm:t>
    </dgm:pt>
    <dgm:pt modelId="{86A4337D-FF19-472E-916A-D9FD8841784D}" type="pres">
      <dgm:prSet presAssocID="{505BE5B3-CF3A-4814-BE17-528E8859F083}" presName="parentText1" presStyleLbl="node1" presStyleIdx="0" presStyleCnt="2" custScaleX="92067" custScaleY="167083" custLinFactNeighborX="-11229" custLinFactNeighborY="-69808">
        <dgm:presLayoutVars>
          <dgm:chMax/>
          <dgm:chPref val="3"/>
          <dgm:bulletEnabled val="1"/>
        </dgm:presLayoutVars>
      </dgm:prSet>
      <dgm:spPr/>
      <dgm:t>
        <a:bodyPr/>
        <a:lstStyle/>
        <a:p>
          <a:endParaRPr lang="ru-RU"/>
        </a:p>
      </dgm:t>
    </dgm:pt>
    <dgm:pt modelId="{B2F430F6-A5FF-4650-892D-A1CC762059F0}" type="pres">
      <dgm:prSet presAssocID="{505BE5B3-CF3A-4814-BE17-528E8859F083}" presName="childText1" presStyleLbl="solidAlignAcc1" presStyleIdx="0" presStyleCnt="1" custScaleX="216450" custScaleY="130902" custLinFactNeighborX="30240" custLinFactNeighborY="21966">
        <dgm:presLayoutVars>
          <dgm:chMax val="0"/>
          <dgm:chPref val="0"/>
          <dgm:bulletEnabled val="1"/>
        </dgm:presLayoutVars>
      </dgm:prSet>
      <dgm:spPr/>
      <dgm:t>
        <a:bodyPr/>
        <a:lstStyle/>
        <a:p>
          <a:endParaRPr lang="ru-RU"/>
        </a:p>
      </dgm:t>
    </dgm:pt>
    <dgm:pt modelId="{5914EB7D-8A5B-4060-AAF1-418D36193991}" type="pres">
      <dgm:prSet presAssocID="{42F3AADE-91BC-4F53-96CB-8E1EE585A2DA}" presName="parentText2" presStyleLbl="node1" presStyleIdx="1" presStyleCnt="2" custScaleX="67659" custScaleY="90045" custLinFactNeighborX="-23026" custLinFactNeighborY="-44524">
        <dgm:presLayoutVars>
          <dgm:chMax/>
          <dgm:chPref val="3"/>
          <dgm:bulletEnabled val="1"/>
        </dgm:presLayoutVars>
      </dgm:prSet>
      <dgm:spPr/>
      <dgm:t>
        <a:bodyPr/>
        <a:lstStyle/>
        <a:p>
          <a:endParaRPr lang="ru-RU"/>
        </a:p>
      </dgm:t>
    </dgm:pt>
  </dgm:ptLst>
  <dgm:cxnLst>
    <dgm:cxn modelId="{23828FC1-8F3E-4EE4-A3C3-AB7D43E6E8E7}" srcId="{56727721-662E-44E6-9968-5331C400028A}" destId="{1A1FD2BA-F957-4397-AC31-8CEE3A3FCECF}" srcOrd="0" destOrd="0" parTransId="{39874E37-D38D-4C97-A032-4B400AB4A677}" sibTransId="{232B0209-E51D-4D61-A1ED-5E516FD7A9AF}"/>
    <dgm:cxn modelId="{6AA22F01-196A-409A-AE59-197B18F12D02}" srcId="{56727721-662E-44E6-9968-5331C400028A}" destId="{3E115EF1-3763-4FF4-B474-ACC50A9E0DAB}" srcOrd="3" destOrd="0" parTransId="{CE26C871-AF9F-4D98-AE67-9D3ECDF235E5}" sibTransId="{C11CF519-954C-4F1A-867C-2AF2697B39C1}"/>
    <dgm:cxn modelId="{A40FFE98-5B87-4D88-AA6E-EF9F2E6FC8E0}" type="presOf" srcId="{56727721-662E-44E6-9968-5331C400028A}" destId="{B2F430F6-A5FF-4650-892D-A1CC762059F0}" srcOrd="0" destOrd="0" presId="urn:microsoft.com/office/officeart/2009/3/layout/IncreasingArrowsProcess"/>
    <dgm:cxn modelId="{B327FCE6-AE02-4461-A43D-CC6600E5A462}" type="presOf" srcId="{75000566-004B-48A8-87C4-C87C94FB111D}" destId="{B2F430F6-A5FF-4650-892D-A1CC762059F0}" srcOrd="0" destOrd="3" presId="urn:microsoft.com/office/officeart/2009/3/layout/IncreasingArrowsProcess"/>
    <dgm:cxn modelId="{A78855FC-B799-4B7D-A820-DF3000BB3A36}" type="presOf" srcId="{F43B75AD-934C-467D-80F3-C5C46CF5C2E3}" destId="{B2F430F6-A5FF-4650-892D-A1CC762059F0}" srcOrd="0" destOrd="2" presId="urn:microsoft.com/office/officeart/2009/3/layout/IncreasingArrowsProcess"/>
    <dgm:cxn modelId="{B93B9D0D-A25C-4E69-8DEC-354A7A29B104}" srcId="{E6AE6CB4-C484-43CF-A7ED-C76104F0022B}" destId="{42F3AADE-91BC-4F53-96CB-8E1EE585A2DA}" srcOrd="1" destOrd="0" parTransId="{39B4C55D-2479-4804-BFC2-D3961F801360}" sibTransId="{1F76F3BF-E57F-467A-A98E-C3ED1E5E11B0}"/>
    <dgm:cxn modelId="{1237C431-575A-4E58-9B50-2387C048FA96}" srcId="{505BE5B3-CF3A-4814-BE17-528E8859F083}" destId="{5B172591-8300-496C-B9D8-E2343BBFD65E}" srcOrd="1" destOrd="0" parTransId="{59CDA1A8-1F4C-4577-B3CF-3AB682886E97}" sibTransId="{D0401F32-1E26-422B-B230-98A104313009}"/>
    <dgm:cxn modelId="{305240AE-0998-4D13-9EDF-C8DC65D39081}" type="presOf" srcId="{5B172591-8300-496C-B9D8-E2343BBFD65E}" destId="{B2F430F6-A5FF-4650-892D-A1CC762059F0}" srcOrd="0" destOrd="5" presId="urn:microsoft.com/office/officeart/2009/3/layout/IncreasingArrowsProcess"/>
    <dgm:cxn modelId="{FCB5511D-5DE6-422B-A304-D47891F11D39}" type="presOf" srcId="{E6AE6CB4-C484-43CF-A7ED-C76104F0022B}" destId="{86BEF549-315E-4A3F-B55E-B57D26A55129}" srcOrd="0" destOrd="0" presId="urn:microsoft.com/office/officeart/2009/3/layout/IncreasingArrowsProcess"/>
    <dgm:cxn modelId="{50A3D758-4CB7-4DE9-857B-07084D555B96}" type="presOf" srcId="{3E115EF1-3763-4FF4-B474-ACC50A9E0DAB}" destId="{B2F430F6-A5FF-4650-892D-A1CC762059F0}" srcOrd="0" destOrd="4" presId="urn:microsoft.com/office/officeart/2009/3/layout/IncreasingArrowsProcess"/>
    <dgm:cxn modelId="{7DDD938F-D5B3-4D8C-B7AF-F48654918D7F}" srcId="{56727721-662E-44E6-9968-5331C400028A}" destId="{F43B75AD-934C-467D-80F3-C5C46CF5C2E3}" srcOrd="1" destOrd="0" parTransId="{677A77AD-B93B-4277-B6C0-68B4F60A4919}" sibTransId="{52B010D5-F9D8-4203-897A-58AE4E89F35E}"/>
    <dgm:cxn modelId="{5313D238-BFB1-4E8F-A92A-190BBA4F7CD9}" type="presOf" srcId="{1A1FD2BA-F957-4397-AC31-8CEE3A3FCECF}" destId="{B2F430F6-A5FF-4650-892D-A1CC762059F0}" srcOrd="0" destOrd="1" presId="urn:microsoft.com/office/officeart/2009/3/layout/IncreasingArrowsProcess"/>
    <dgm:cxn modelId="{348C4ABE-8DD0-4225-9789-3024ED4DFA36}" srcId="{E6AE6CB4-C484-43CF-A7ED-C76104F0022B}" destId="{505BE5B3-CF3A-4814-BE17-528E8859F083}" srcOrd="0" destOrd="0" parTransId="{8FA3717F-850E-4411-8140-5D14D7C068F4}" sibTransId="{D6248A6D-C195-4BCB-A912-A5BC38E6E6B7}"/>
    <dgm:cxn modelId="{5E18BD50-DA70-4D34-AF62-E7CBF120FFFA}" srcId="{505BE5B3-CF3A-4814-BE17-528E8859F083}" destId="{56727721-662E-44E6-9968-5331C400028A}" srcOrd="0" destOrd="0" parTransId="{85527C36-0B93-4DA0-8D8F-5987E02310B6}" sibTransId="{ACCCDF4B-C372-49E7-BC34-4D6B903DF579}"/>
    <dgm:cxn modelId="{DCA24253-6B01-47BA-88A4-532F04FCFE45}" type="presOf" srcId="{505BE5B3-CF3A-4814-BE17-528E8859F083}" destId="{86A4337D-FF19-472E-916A-D9FD8841784D}" srcOrd="0" destOrd="0" presId="urn:microsoft.com/office/officeart/2009/3/layout/IncreasingArrowsProcess"/>
    <dgm:cxn modelId="{5E17972B-857A-49E3-AE4B-3A50554FB9F1}" type="presOf" srcId="{42F3AADE-91BC-4F53-96CB-8E1EE585A2DA}" destId="{5914EB7D-8A5B-4060-AAF1-418D36193991}" srcOrd="0" destOrd="0" presId="urn:microsoft.com/office/officeart/2009/3/layout/IncreasingArrowsProcess"/>
    <dgm:cxn modelId="{48843A78-39B4-49FF-90DA-EFC9A425ECDC}" srcId="{56727721-662E-44E6-9968-5331C400028A}" destId="{75000566-004B-48A8-87C4-C87C94FB111D}" srcOrd="2" destOrd="0" parTransId="{FDF87B5D-8FFC-449B-8B1A-11A7586B79E8}" sibTransId="{FEFD319A-F87E-4FE8-AF8A-CFBE3AEC39DC}"/>
    <dgm:cxn modelId="{157ECE27-25D1-401A-A305-C084A92DEBE1}" type="presParOf" srcId="{86BEF549-315E-4A3F-B55E-B57D26A55129}" destId="{86A4337D-FF19-472E-916A-D9FD8841784D}" srcOrd="0" destOrd="0" presId="urn:microsoft.com/office/officeart/2009/3/layout/IncreasingArrowsProcess"/>
    <dgm:cxn modelId="{056D24DE-B403-4C7C-9A92-4393703A0C0A}" type="presParOf" srcId="{86BEF549-315E-4A3F-B55E-B57D26A55129}" destId="{B2F430F6-A5FF-4650-892D-A1CC762059F0}" srcOrd="1" destOrd="0" presId="urn:microsoft.com/office/officeart/2009/3/layout/IncreasingArrowsProcess"/>
    <dgm:cxn modelId="{D0881C21-4E73-4004-96B9-89CB4E7FD997}" type="presParOf" srcId="{86BEF549-315E-4A3F-B55E-B57D26A55129}" destId="{5914EB7D-8A5B-4060-AAF1-418D36193991}" srcOrd="2" destOrd="0" presId="urn:microsoft.com/office/officeart/2009/3/layout/IncreasingArrows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4337D-FF19-472E-916A-D9FD8841784D}">
      <dsp:nvSpPr>
        <dsp:cNvPr id="0" name=""/>
        <dsp:cNvSpPr/>
      </dsp:nvSpPr>
      <dsp:spPr>
        <a:xfrm>
          <a:off x="654186" y="0"/>
          <a:ext cx="8459110" cy="2691327"/>
        </a:xfrm>
        <a:prstGeom prst="rightArrow">
          <a:avLst>
            <a:gd name="adj1" fmla="val 50000"/>
            <a:gd name="adj2" fmla="val 5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09554" numCol="1" spcCol="1270" anchor="ctr"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 </a:t>
          </a:r>
          <a:r>
            <a:rPr lang="ru-RU" sz="1800" b="1" kern="1200" dirty="0" smtClean="0">
              <a:solidFill>
                <a:schemeClr val="tx1"/>
              </a:solidFill>
              <a:latin typeface="Times New Roman" panose="02020603050405020304" pitchFamily="18" charset="0"/>
              <a:cs typeface="Times New Roman" panose="02020603050405020304" pitchFamily="18" charset="0"/>
            </a:rPr>
            <a:t>Программные расходы составляют:</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2017 год – 710 135,7 тыс.рублей ( 98,3%);</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2018 год – 675 575,5 тыс.рублей (98,6%);</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2019 год – 653 076,8 тыс.рублей (98%)</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654186" y="672832"/>
        <a:ext cx="7786278" cy="1345663"/>
      </dsp:txXfrm>
    </dsp:sp>
    <dsp:sp modelId="{B2F430F6-A5FF-4650-892D-A1CC762059F0}">
      <dsp:nvSpPr>
        <dsp:cNvPr id="0" name=""/>
        <dsp:cNvSpPr/>
      </dsp:nvSpPr>
      <dsp:spPr>
        <a:xfrm>
          <a:off x="9" y="2667426"/>
          <a:ext cx="9062967" cy="368200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Формирование бюджета муниципального образования Слюдянский район в 2017 году и плановом периоде 2018-2019 годов осуществлялось по программно-целевому принципу на основе муниципальных программ Слюдянского района. Исполнение бюджета в 2017году  и плановом периоде на 2018 и 2019годы  планируется осуществлять в рамках 16 муниципальных программ. В отличии от 2016года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на 2017год и плановый период на реализацию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 предусмотрено по 100 тыс. рублей ежегодно. Средства на реализацию муниципальных программ  «Энергосбережение и повышение энергетической эффективности в муниципальном образовании Слюдянский район на 2014-2018 годы», «Создание условий для развития сельскохозяйственного производства в поселениях Слюдянского района на 2015-2018гг.» </a:t>
          </a:r>
          <a:r>
            <a:rPr lang="ru-RU" sz="1300" kern="1200" dirty="0" smtClean="0">
              <a:latin typeface="Times New Roman" panose="02020603050405020304" pitchFamily="18" charset="0"/>
              <a:cs typeface="Times New Roman" panose="02020603050405020304" pitchFamily="18" charset="0"/>
            </a:rPr>
            <a:t>в бюджете не </a:t>
          </a:r>
          <a:r>
            <a:rPr lang="ru-RU" sz="1300" kern="1200" dirty="0" smtClean="0">
              <a:latin typeface="Times New Roman" panose="02020603050405020304" pitchFamily="18" charset="0"/>
              <a:cs typeface="Times New Roman" panose="02020603050405020304" pitchFamily="18" charset="0"/>
            </a:rPr>
            <a:t>предусмотрены и будут уточняться в ходе исполнения бюджета в 2017году  при обеспечении софинансирования мероприятий программ из областного и федерального бюджетов.</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  В </a:t>
          </a:r>
          <a:r>
            <a:rPr lang="ru-RU" sz="1300" kern="1200" dirty="0" smtClean="0">
              <a:latin typeface="Times New Roman" panose="02020603050405020304" pitchFamily="18" charset="0"/>
              <a:cs typeface="Times New Roman" panose="02020603050405020304" pitchFamily="18" charset="0"/>
            </a:rPr>
            <a:t>бюджете </a:t>
          </a:r>
          <a:r>
            <a:rPr lang="ru-RU" sz="1300" kern="1200" dirty="0" smtClean="0">
              <a:latin typeface="Times New Roman" panose="02020603050405020304" pitchFamily="18" charset="0"/>
              <a:cs typeface="Times New Roman" panose="02020603050405020304" pitchFamily="18" charset="0"/>
            </a:rPr>
            <a:t>учтены изменения бюджетной классификации, которые коснулись классификации  кодов доходов, расходов.  Одним из существенных изменений бюджетной классификации расходов является отражение по подразделу 0703 "Дополнительное образование детей" расходов на оказание услуг по реализации дополнительных общеобразовательных программ и обеспечение деятельности организаций дополнительного образования. Ранее указанные расходы отражались по подразделу 0702 (инструкция № 65-н).</a:t>
          </a:r>
        </a:p>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Бюджет также </a:t>
          </a:r>
          <a:r>
            <a:rPr lang="ru-RU" sz="1300" kern="1200" dirty="0" smtClean="0">
              <a:latin typeface="Times New Roman" panose="02020603050405020304" pitchFamily="18" charset="0"/>
              <a:cs typeface="Times New Roman" panose="02020603050405020304" pitchFamily="18" charset="0"/>
            </a:rPr>
            <a:t>дополнен расходами для обеспечения выплат </a:t>
          </a:r>
          <a:r>
            <a:rPr lang="ru-RU" sz="1300" b="1" kern="1200" dirty="0" smtClean="0">
              <a:latin typeface="Times New Roman" panose="02020603050405020304" pitchFamily="18" charset="0"/>
              <a:cs typeface="Times New Roman" panose="02020603050405020304" pitchFamily="18" charset="0"/>
            </a:rPr>
            <a:t>"подъемных" молодым специалистам в возрасте до 35 лет</a:t>
          </a:r>
          <a:r>
            <a:rPr lang="ru-RU" sz="1300" kern="1200" dirty="0" smtClean="0">
              <a:latin typeface="Times New Roman" panose="02020603050405020304" pitchFamily="18" charset="0"/>
              <a:cs typeface="Times New Roman" panose="02020603050405020304" pitchFamily="18" charset="0"/>
            </a:rPr>
            <a:t> в сфере образования в рамках программы "Содействие развитию учреждений образования и культуры в муниципальном образовании Слюдянский район на 2014-2019 годы" и осуществления выплат молодым специалистам в рамках муниципальной программы "Создание условий для оказания медицинской помощи населению на территории муниципального образования Слюдянский район на 2014-2019 годы"</a:t>
          </a:r>
          <a:endParaRPr lang="ru-RU" sz="1300" kern="1200" dirty="0">
            <a:latin typeface="Times New Roman" panose="02020603050405020304" pitchFamily="18" charset="0"/>
            <a:cs typeface="Times New Roman" panose="02020603050405020304" pitchFamily="18" charset="0"/>
          </a:endParaRPr>
        </a:p>
      </dsp:txBody>
      <dsp:txXfrm>
        <a:off x="9" y="2667426"/>
        <a:ext cx="9062967" cy="3682007"/>
      </dsp:txXfrm>
    </dsp:sp>
    <dsp:sp modelId="{5914EB7D-8A5B-4060-AAF1-418D36193991}">
      <dsp:nvSpPr>
        <dsp:cNvPr id="0" name=""/>
        <dsp:cNvSpPr/>
      </dsp:nvSpPr>
      <dsp:spPr>
        <a:xfrm>
          <a:off x="5130195" y="1024350"/>
          <a:ext cx="3484109" cy="1709296"/>
        </a:xfrm>
        <a:prstGeom prst="rightArrow">
          <a:avLst>
            <a:gd name="adj1" fmla="val 50000"/>
            <a:gd name="adj2" fmla="val 5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209554" numCol="1" spcCol="1270" anchor="ctr" anchorCtr="0">
          <a:noAutofit/>
        </a:bodyPr>
        <a:lstStyle/>
        <a:p>
          <a:pPr lvl="0" algn="l" defTabSz="533400">
            <a:lnSpc>
              <a:spcPct val="90000"/>
            </a:lnSpc>
            <a:spcBef>
              <a:spcPct val="0"/>
            </a:spcBef>
            <a:spcAft>
              <a:spcPct val="35000"/>
            </a:spcAft>
          </a:pPr>
          <a:r>
            <a:rPr lang="ru-RU" sz="1200" b="1" kern="1200" dirty="0" smtClean="0">
              <a:latin typeface="Times New Roman" panose="02020603050405020304" pitchFamily="18" charset="0"/>
              <a:cs typeface="Times New Roman" panose="02020603050405020304" pitchFamily="18" charset="0"/>
            </a:rPr>
            <a:t> </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Непрограммные расходы:</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2017 год – 12 539,1 тыс.рублей ( 1,7%);</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2018 год – 9 888,7 тыс.рублей (1,4%);</a:t>
          </a:r>
        </a:p>
        <a:p>
          <a:pPr lvl="0" algn="l"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2019 год – 13 481,6 тыс.рублей (2%).</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a:off x="5130195" y="1451674"/>
        <a:ext cx="3056785" cy="854648"/>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0.23243</cdr:x>
      <cdr:y>0.84177</cdr:y>
    </cdr:from>
    <cdr:to>
      <cdr:x>0.35341</cdr:x>
      <cdr:y>0.94957</cdr:y>
    </cdr:to>
    <cdr:sp macro="" textlink="">
      <cdr:nvSpPr>
        <cdr:cNvPr id="3" name="TextBox 2"/>
        <cdr:cNvSpPr txBox="1"/>
      </cdr:nvSpPr>
      <cdr:spPr>
        <a:xfrm xmlns:a="http://schemas.openxmlformats.org/drawingml/2006/main" rot="506593">
          <a:off x="1347827" y="4087267"/>
          <a:ext cx="701553" cy="523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2020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0.40581</cdr:x>
      <cdr:y>0.8741</cdr:y>
    </cdr:from>
    <cdr:to>
      <cdr:x>0.52679</cdr:x>
      <cdr:y>0.9819</cdr:y>
    </cdr:to>
    <cdr:sp macro="" textlink="">
      <cdr:nvSpPr>
        <cdr:cNvPr id="5" name="TextBox 1"/>
        <cdr:cNvSpPr txBox="1"/>
      </cdr:nvSpPr>
      <cdr:spPr>
        <a:xfrm xmlns:a="http://schemas.openxmlformats.org/drawingml/2006/main" rot="472221">
          <a:off x="2353266" y="4244257"/>
          <a:ext cx="701553" cy="523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2021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0.59148</cdr:x>
      <cdr:y>0.89569</cdr:y>
    </cdr:from>
    <cdr:to>
      <cdr:x>0.71246</cdr:x>
      <cdr:y>0.95232</cdr:y>
    </cdr:to>
    <cdr:sp macro="" textlink="">
      <cdr:nvSpPr>
        <cdr:cNvPr id="7" name="TextBox 1"/>
        <cdr:cNvSpPr txBox="1"/>
      </cdr:nvSpPr>
      <cdr:spPr>
        <a:xfrm xmlns:a="http://schemas.openxmlformats.org/drawingml/2006/main" rot="353759">
          <a:off x="3429924" y="4349090"/>
          <a:ext cx="701553" cy="2749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2022 год</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0.06378</cdr:x>
      <cdr:y>0.81462</cdr:y>
    </cdr:from>
    <cdr:to>
      <cdr:x>0.23317</cdr:x>
      <cdr:y>0.92242</cdr:y>
    </cdr:to>
    <cdr:sp macro="" textlink="">
      <cdr:nvSpPr>
        <cdr:cNvPr id="6" name="TextBox 1"/>
        <cdr:cNvSpPr txBox="1"/>
      </cdr:nvSpPr>
      <cdr:spPr>
        <a:xfrm xmlns:a="http://schemas.openxmlformats.org/drawingml/2006/main" rot="456704">
          <a:off x="369878" y="3955473"/>
          <a:ext cx="982239" cy="5234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2019 год</a:t>
          </a:r>
        </a:p>
        <a:p xmlns:a="http://schemas.openxmlformats.org/drawingml/2006/main">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оценка</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F3657F-81C1-43C9-9078-2E57EF6A645A}" type="datetimeFigureOut">
              <a:rPr lang="ru-RU"/>
              <a:pPr>
                <a:defRPr/>
              </a:pPr>
              <a:t>13.12.2019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F28916-94FA-4385-8669-9C33A48D4D05}" type="slidenum">
              <a:rPr lang="ru-RU"/>
              <a:pPr>
                <a:defRPr/>
              </a:pPr>
              <a:t>‹#›</a:t>
            </a:fld>
            <a:endParaRPr lang="ru-RU" dirty="0"/>
          </a:p>
        </p:txBody>
      </p:sp>
    </p:spTree>
    <p:extLst>
      <p:ext uri="{BB962C8B-B14F-4D97-AF65-F5344CB8AC3E}">
        <p14:creationId xmlns="" xmlns:p14="http://schemas.microsoft.com/office/powerpoint/2010/main" val="19876662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12</a:t>
            </a:fld>
            <a:endParaRPr lang="ru-RU" dirty="0"/>
          </a:p>
        </p:txBody>
      </p:sp>
    </p:spTree>
    <p:extLst>
      <p:ext uri="{BB962C8B-B14F-4D97-AF65-F5344CB8AC3E}">
        <p14:creationId xmlns="" xmlns:p14="http://schemas.microsoft.com/office/powerpoint/2010/main" val="39350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7F28916-94FA-4385-8669-9C33A48D4D05}" type="slidenum">
              <a:rPr lang="ru-RU" smtClean="0"/>
              <a:pPr>
                <a:defRPr/>
              </a:pPr>
              <a:t>27</a:t>
            </a:fld>
            <a:endParaRPr lang="ru-RU" dirty="0"/>
          </a:p>
        </p:txBody>
      </p:sp>
    </p:spTree>
    <p:extLst>
      <p:ext uri="{BB962C8B-B14F-4D97-AF65-F5344CB8AC3E}">
        <p14:creationId xmlns="" xmlns:p14="http://schemas.microsoft.com/office/powerpoint/2010/main" val="283593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9F8E051C-D7CA-4525-92E9-184A3781F901}" type="slidenum">
              <a:rPr lang="ru-RU"/>
              <a:pPr>
                <a:defRPr/>
              </a:pPr>
              <a:t>‹#›</a:t>
            </a:fld>
            <a:endParaRPr lang="ru-RU"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26CA47D9-5C59-4E5C-B821-328BBFE6CFE8}" type="slidenum">
              <a:rPr lang="ru-RU"/>
              <a:pPr>
                <a:defRPr/>
              </a:pPr>
              <a:t>‹#›</a:t>
            </a:fld>
            <a:endParaRPr lang="ru-RU"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oAutofit/>
          </a:bodyPr>
          <a:lstStyle>
            <a:lvl1pPr>
              <a:lnSpc>
                <a:spcPct val="100000"/>
              </a:lnSpc>
              <a:defRPr/>
            </a:lvl1pPr>
          </a:lstStyle>
          <a:p>
            <a:r>
              <a:rPr lang="de-DE" dirty="0"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a:noAutofit/>
          </a:bodyPr>
          <a:lstStyle>
            <a:lvl1pPr>
              <a:buNone/>
              <a:defRPr sz="2000"/>
            </a:lvl1pPr>
          </a:lstStyle>
          <a:p>
            <a:pPr lvl="0"/>
            <a:r>
              <a:rPr lang="de-DE" dirty="0" smtClean="0"/>
              <a:t>Textmasterformate durch Klicken bearbeiten</a:t>
            </a:r>
          </a:p>
        </p:txBody>
      </p:sp>
      <p:sp>
        <p:nvSpPr>
          <p:cNvPr id="4" name="Datumsplatzhalter 3"/>
          <p:cNvSpPr>
            <a:spLocks noGrp="1"/>
          </p:cNvSpPr>
          <p:nvPr>
            <p:ph type="dt" sz="half" idx="14"/>
          </p:nvPr>
        </p:nvSpPr>
        <p:spPr>
          <a:xfrm>
            <a:off x="323850" y="6356350"/>
            <a:ext cx="2133600" cy="365125"/>
          </a:xfrm>
          <a:prstGeom prst="rect">
            <a:avLst/>
          </a:prstGeom>
        </p:spPr>
        <p:txBody>
          <a:bodyPr/>
          <a:lstStyle>
            <a:lvl1pPr>
              <a:defRPr/>
            </a:lvl1pPr>
          </a:lstStyle>
          <a:p>
            <a:pPr>
              <a:defRPr/>
            </a:pPr>
            <a:fld id="{0374C68D-6E30-4CBF-9EF3-BA3275A77700}" type="datetimeFigureOut">
              <a:rPr lang="de-DE"/>
              <a:pPr>
                <a:defRPr/>
              </a:pPr>
              <a:t>13.12.2019</a:t>
            </a:fld>
            <a:endParaRPr lang="de-DE" dirty="0"/>
          </a:p>
        </p:txBody>
      </p:sp>
      <p:sp>
        <p:nvSpPr>
          <p:cNvPr id="5" name="Fußzeilenplatzhalter 4"/>
          <p:cNvSpPr>
            <a:spLocks noGrp="1"/>
          </p:cNvSpPr>
          <p:nvPr>
            <p:ph type="ftr" sz="quarter" idx="15"/>
          </p:nvPr>
        </p:nvSpPr>
        <p:spPr>
          <a:xfrm>
            <a:off x="2457450" y="6356350"/>
            <a:ext cx="4229100" cy="365125"/>
          </a:xfrm>
          <a:prstGeom prst="rect">
            <a:avLst/>
          </a:prstGeom>
        </p:spPr>
        <p:txBody>
          <a:bodyPr/>
          <a:lstStyle>
            <a:lvl1pPr>
              <a:defRPr/>
            </a:lvl1pPr>
          </a:lstStyle>
          <a:p>
            <a:pPr>
              <a:defRPr/>
            </a:pPr>
            <a:endParaRPr lang="de-DE" dirty="0"/>
          </a:p>
        </p:txBody>
      </p:sp>
      <p:sp>
        <p:nvSpPr>
          <p:cNvPr id="6" name="Foliennummernplatzhalter 5"/>
          <p:cNvSpPr>
            <a:spLocks noGrp="1"/>
          </p:cNvSpPr>
          <p:nvPr>
            <p:ph type="sldNum" sz="quarter" idx="16"/>
          </p:nvPr>
        </p:nvSpPr>
        <p:spPr/>
        <p:txBody>
          <a:bodyPr/>
          <a:lstStyle>
            <a:lvl1pPr>
              <a:defRPr/>
            </a:lvl1pPr>
          </a:lstStyle>
          <a:p>
            <a:pPr>
              <a:defRPr/>
            </a:pPr>
            <a:fld id="{165C93FF-0F0F-4F92-B7A8-E827C7A1BB16}"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pPr>
              <a:defRPr/>
            </a:pPr>
            <a:fld id="{67FD1E93-168C-4E3F-B839-29F00AE4705B}" type="slidenum">
              <a:rPr lang="ru-RU"/>
              <a:pPr>
                <a:defRPr/>
              </a:pPr>
              <a:t>‹#›</a:t>
            </a:fld>
            <a:endParaRPr lang="ru-RU"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pPr>
              <a:defRPr/>
            </a:pPr>
            <a:fld id="{25E0E091-9795-4AC6-8D5F-9DA5F106CAE0}" type="slidenum">
              <a:rPr lang="ru-RU"/>
              <a:pPr>
                <a:defRPr/>
              </a:pPr>
              <a:t>‹#›</a:t>
            </a:fld>
            <a:endParaRPr lang="ru-RU"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pPr>
              <a:defRPr/>
            </a:pPr>
            <a:fld id="{F9A98A4C-BBD5-432C-A219-A40AC32615A6}" type="slidenum">
              <a:rPr lang="ru-RU"/>
              <a:pPr>
                <a:defRPr/>
              </a:pPr>
              <a:t>‹#›</a:t>
            </a:fld>
            <a:endParaRPr lang="ru-RU"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pPr>
              <a:defRPr/>
            </a:pPr>
            <a:fld id="{4FF8C0CE-BC11-404E-961F-FE6125115D46}" type="slidenum">
              <a:rPr lang="ru-RU"/>
              <a:pPr>
                <a:defRPr/>
              </a:pPr>
              <a:t>‹#›</a:t>
            </a:fld>
            <a:endParaRPr lang="ru-RU"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pPr>
              <a:defRPr/>
            </a:pPr>
            <a:fld id="{BC056698-92FC-4931-8767-949D122C40D5}" type="slidenum">
              <a:rPr lang="ru-RU"/>
              <a:pPr>
                <a:defRPr/>
              </a:pPr>
              <a:t>‹#›</a:t>
            </a:fld>
            <a:endParaRPr lang="ru-RU"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D0A3B2CF-79A4-4F95-8E14-34636ADF833E}" type="slidenum">
              <a:rPr lang="ru-RU"/>
              <a:pPr>
                <a:defRPr/>
              </a:pPr>
              <a:t>‹#›</a:t>
            </a:fld>
            <a:endParaRPr lang="ru-RU"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55A05B56-C02C-4FA1-9329-DC7C68A0AC8E}" type="slidenum">
              <a:rPr lang="ru-RU"/>
              <a:pPr>
                <a:defRPr/>
              </a:pPr>
              <a:t>‹#›</a:t>
            </a:fld>
            <a:endParaRPr lang="ru-RU"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pPr>
              <a:defRPr/>
            </a:pPr>
            <a:fld id="{AB3B7063-6465-48CF-A1EE-12D922ECC935}" type="slidenum">
              <a:rPr lang="ru-RU"/>
              <a:pPr>
                <a:defRPr/>
              </a:pPr>
              <a:t>‹#›</a:t>
            </a:fld>
            <a:endParaRPr lang="ru-RU"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tx1">
                    <a:lumMod val="85000"/>
                    <a:lumOff val="15000"/>
                  </a:schemeClr>
                </a:solidFill>
                <a:latin typeface="Arial" pitchFamily="34" charset="0"/>
                <a:cs typeface="Arial" pitchFamily="34" charset="0"/>
              </a:defRPr>
            </a:lvl1pPr>
          </a:lstStyle>
          <a:p>
            <a:pPr>
              <a:defRPr/>
            </a:pPr>
            <a:fld id="{3F18107C-6741-438B-8392-6F0A246DBA1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p:dissolve/>
  </p:transition>
  <p:hf hdr="0" ftr="0" dt="0"/>
  <p:txStyles>
    <p:titleStyle>
      <a:lvl1pPr algn="l" rtl="0" fontAlgn="base">
        <a:spcBef>
          <a:spcPct val="0"/>
        </a:spcBef>
        <a:spcAft>
          <a:spcPct val="0"/>
        </a:spcAft>
        <a:defRPr sz="2800" b="1" kern="1200">
          <a:solidFill>
            <a:srgbClr val="DD7E0E"/>
          </a:solidFill>
          <a:latin typeface="Arial" pitchFamily="34" charset="0"/>
          <a:ea typeface="+mj-ea"/>
          <a:cs typeface="Arial" pitchFamily="34" charset="0"/>
        </a:defRPr>
      </a:lvl1pPr>
      <a:lvl2pPr algn="l" rtl="0" fontAlgn="base">
        <a:spcBef>
          <a:spcPct val="0"/>
        </a:spcBef>
        <a:spcAft>
          <a:spcPct val="0"/>
        </a:spcAft>
        <a:defRPr sz="2800" b="1">
          <a:solidFill>
            <a:srgbClr val="DD7E0E"/>
          </a:solidFill>
          <a:latin typeface="Arial" charset="0"/>
          <a:cs typeface="Arial" charset="0"/>
        </a:defRPr>
      </a:lvl2pPr>
      <a:lvl3pPr algn="l" rtl="0" fontAlgn="base">
        <a:spcBef>
          <a:spcPct val="0"/>
        </a:spcBef>
        <a:spcAft>
          <a:spcPct val="0"/>
        </a:spcAft>
        <a:defRPr sz="2800" b="1">
          <a:solidFill>
            <a:srgbClr val="DD7E0E"/>
          </a:solidFill>
          <a:latin typeface="Arial" charset="0"/>
          <a:cs typeface="Arial" charset="0"/>
        </a:defRPr>
      </a:lvl3pPr>
      <a:lvl4pPr algn="l" rtl="0" fontAlgn="base">
        <a:spcBef>
          <a:spcPct val="0"/>
        </a:spcBef>
        <a:spcAft>
          <a:spcPct val="0"/>
        </a:spcAft>
        <a:defRPr sz="2800" b="1">
          <a:solidFill>
            <a:srgbClr val="DD7E0E"/>
          </a:solidFill>
          <a:latin typeface="Arial" charset="0"/>
          <a:cs typeface="Arial" charset="0"/>
        </a:defRPr>
      </a:lvl4pPr>
      <a:lvl5pPr algn="l" rtl="0" fontAlgn="base">
        <a:spcBef>
          <a:spcPct val="0"/>
        </a:spcBef>
        <a:spcAft>
          <a:spcPct val="0"/>
        </a:spcAft>
        <a:defRPr sz="2800" b="1">
          <a:solidFill>
            <a:srgbClr val="DD7E0E"/>
          </a:solidFill>
          <a:latin typeface="Arial" charset="0"/>
          <a:cs typeface="Arial" charset="0"/>
        </a:defRPr>
      </a:lvl5pPr>
      <a:lvl6pPr marL="457200" algn="l" rtl="0" fontAlgn="base">
        <a:spcBef>
          <a:spcPct val="0"/>
        </a:spcBef>
        <a:spcAft>
          <a:spcPct val="0"/>
        </a:spcAft>
        <a:defRPr sz="2800" b="1">
          <a:solidFill>
            <a:srgbClr val="DD7E0E"/>
          </a:solidFill>
          <a:latin typeface="Arial" charset="0"/>
          <a:cs typeface="Arial" charset="0"/>
        </a:defRPr>
      </a:lvl6pPr>
      <a:lvl7pPr marL="914400" algn="l" rtl="0" fontAlgn="base">
        <a:spcBef>
          <a:spcPct val="0"/>
        </a:spcBef>
        <a:spcAft>
          <a:spcPct val="0"/>
        </a:spcAft>
        <a:defRPr sz="2800" b="1">
          <a:solidFill>
            <a:srgbClr val="DD7E0E"/>
          </a:solidFill>
          <a:latin typeface="Arial" charset="0"/>
          <a:cs typeface="Arial" charset="0"/>
        </a:defRPr>
      </a:lvl7pPr>
      <a:lvl8pPr marL="1371600" algn="l" rtl="0" fontAlgn="base">
        <a:spcBef>
          <a:spcPct val="0"/>
        </a:spcBef>
        <a:spcAft>
          <a:spcPct val="0"/>
        </a:spcAft>
        <a:defRPr sz="2800" b="1">
          <a:solidFill>
            <a:srgbClr val="DD7E0E"/>
          </a:solidFill>
          <a:latin typeface="Arial" charset="0"/>
          <a:cs typeface="Arial" charset="0"/>
        </a:defRPr>
      </a:lvl8pPr>
      <a:lvl9pPr marL="1828800" algn="l" rtl="0" fontAlgn="base">
        <a:spcBef>
          <a:spcPct val="0"/>
        </a:spcBef>
        <a:spcAft>
          <a:spcPct val="0"/>
        </a:spcAft>
        <a:defRPr sz="2800" b="1">
          <a:solidFill>
            <a:srgbClr val="DD7E0E"/>
          </a:solidFill>
          <a:latin typeface="Arial" charset="0"/>
          <a:cs typeface="Arial" charset="0"/>
        </a:defRPr>
      </a:lvl9pPr>
    </p:titleStyle>
    <p:bodyStyle>
      <a:lvl1pPr marL="179388" indent="-179388" algn="l" rtl="0" fontAlgn="base">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fontAlgn="base">
        <a:spcBef>
          <a:spcPct val="20000"/>
        </a:spcBef>
        <a:spcAft>
          <a:spcPct val="0"/>
        </a:spcAft>
        <a:buClr>
          <a:srgbClr val="DD7E0E"/>
        </a:buClr>
        <a:buFont typeface="Arial" charset="0"/>
        <a:buChar char="–"/>
        <a:defRPr kern="1200">
          <a:solidFill>
            <a:srgbClr val="404040"/>
          </a:solidFill>
          <a:latin typeface="Arial" pitchFamily="34" charset="0"/>
          <a:ea typeface="+mn-ea"/>
          <a:cs typeface="Arial" pitchFamily="34" charset="0"/>
        </a:defRPr>
      </a:lvl2pPr>
      <a:lvl3pPr marL="717550" indent="-179388" algn="l" rtl="0" fontAlgn="base">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fontAlgn="base">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fontAlgn="base">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o.mail.ru/redir?src=5111aa&amp;via_page=1&amp;oqid=7be85a5065479fb6&amp;type=sr&amp;redir=eJwVzM0NgjAYgOGu4QAcS6FRid6EOTiUtNCmvykfxHJ1A_fhrAMY57Ee3zzJKwHClZDJr6FUbvRkFfHuEksMh6RmaRmegZlcfhBcgTDCYu2dXuKcCYfohQZvcdHR4tYOaeGbFIC5yYcpsk1y5v7WtqUEaxCqT825auoLrdD-dt-e7q_j2D-65-fwA4M6M3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6.xml"/><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hyperlink" Target="mailto:kol933@mail.r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mail.ru/redir?src=72c496&amp;via_page=1&amp;oqid=7be85a5065479fb6&amp;type=sr&amp;redir=eJzLKCkpsNLXz82v1K0sLcosLtErKtVPqixNqcpILdFNyalM1E0vSqzKSEnM0y0oSq1KzStJTM6sLNXLKMnNYWAwNDU3MzA3tDQyYLC4XVRuHK6Z-7zqiJhMiWIWAO6SID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2.xml"/><Relationship Id="rId7" Type="http://schemas.openxmlformats.org/officeDocument/2006/relationships/chart" Target="../charts/char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diagramColors" Target="../diagrams/colors2.xml"/><Relationship Id="rId10" Type="http://schemas.microsoft.com/office/2007/relationships/diagramDrawing" Target="../diagrams/drawing1.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39211" y="3891776"/>
            <a:ext cx="7140978" cy="1739590"/>
          </a:xfrm>
          <a:solidFill>
            <a:srgbClr val="CCFFFF"/>
          </a:solidFill>
        </p:spPr>
        <p:txBody>
          <a:bodyPr rtlCol="0">
            <a:normAutofit/>
          </a:bodyPr>
          <a:lstStyle/>
          <a:p>
            <a:pPr algn="ctr"/>
            <a:r>
              <a:rPr lang="ru-RU" altLang="zh-CN" sz="2000" b="1" dirty="0" smtClean="0">
                <a:latin typeface="Times New Roman" pitchFamily="18" charset="0"/>
                <a:cs typeface="Times New Roman" pitchFamily="18" charset="0"/>
              </a:rPr>
              <a:t>к решению Совета </a:t>
            </a:r>
            <a:r>
              <a:rPr lang="ru-RU" altLang="zh-CN" sz="2000" b="1" dirty="0" err="1" smtClean="0">
                <a:latin typeface="Times New Roman" pitchFamily="18" charset="0"/>
                <a:cs typeface="Times New Roman" pitchFamily="18" charset="0"/>
              </a:rPr>
              <a:t>Колобовского</a:t>
            </a:r>
            <a:r>
              <a:rPr lang="ru-RU" altLang="zh-CN" sz="2000" b="1" dirty="0" smtClean="0">
                <a:latin typeface="Times New Roman" pitchFamily="18" charset="0"/>
                <a:cs typeface="Times New Roman" pitchFamily="18" charset="0"/>
              </a:rPr>
              <a:t> городского поселения Шуйского муниципального района № 63 от 18.11.2019 «О проекте бюджета </a:t>
            </a:r>
            <a:r>
              <a:rPr lang="ru-RU" altLang="zh-CN" sz="2000" b="1" dirty="0" err="1" smtClean="0">
                <a:latin typeface="Times New Roman" pitchFamily="18" charset="0"/>
                <a:cs typeface="Times New Roman" pitchFamily="18" charset="0"/>
              </a:rPr>
              <a:t>Колобовского</a:t>
            </a:r>
            <a:r>
              <a:rPr lang="ru-RU" altLang="zh-CN" sz="2000" b="1" dirty="0" smtClean="0">
                <a:latin typeface="Times New Roman" pitchFamily="18" charset="0"/>
                <a:cs typeface="Times New Roman" pitchFamily="18" charset="0"/>
              </a:rPr>
              <a:t> городского поселения на 2020 год и на плановый период 2021 и 2022 годов</a:t>
            </a:r>
            <a:r>
              <a:rPr lang="ru-RU" sz="2000" b="1" dirty="0" smtClean="0">
                <a:latin typeface="Times New Roman" panose="02020603050405020304" pitchFamily="18" charset="0"/>
                <a:cs typeface="Times New Roman" panose="02020603050405020304" pitchFamily="18" charset="0"/>
              </a:rPr>
              <a:t>»</a:t>
            </a:r>
            <a:endParaRPr lang="zh-CN" altLang="en-US" sz="2000" b="1" dirty="0">
              <a:latin typeface="Times New Roman" pitchFamily="18" charset="0"/>
              <a:cs typeface="Times New Roman" pitchFamily="18" charset="0"/>
            </a:endParaRPr>
          </a:p>
        </p:txBody>
      </p:sp>
      <p:sp>
        <p:nvSpPr>
          <p:cNvPr id="6" name="Текст 5"/>
          <p:cNvSpPr>
            <a:spLocks noGrp="1"/>
          </p:cNvSpPr>
          <p:nvPr>
            <p:ph type="body" sz="quarter" idx="10"/>
          </p:nvPr>
        </p:nvSpPr>
        <p:spPr>
          <a:xfrm>
            <a:off x="1851102" y="903249"/>
            <a:ext cx="6423103" cy="1561171"/>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buClr>
                <a:schemeClr val="accent2">
                  <a:lumMod val="75000"/>
                </a:schemeClr>
              </a:buClr>
              <a:defRPr/>
            </a:pPr>
            <a:endParaRPr lang="ru-RU"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review-image" descr="https://go3.imgsmail.ru/imgpreview?key=49f915523358f29e&amp;mb=imgdb_preview_1598">
            <a:hlinkClick r:id="rId3" tgtFrame="&quot;_blank&quot;"/>
          </p:cNvPr>
          <p:cNvPicPr/>
          <p:nvPr/>
        </p:nvPicPr>
        <p:blipFill>
          <a:blip r:embed="rId4"/>
          <a:srcRect/>
          <a:stretch>
            <a:fillRect/>
          </a:stretch>
        </p:blipFill>
        <p:spPr bwMode="auto">
          <a:xfrm>
            <a:off x="993058" y="540774"/>
            <a:ext cx="7610168" cy="302833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10</a:t>
            </a:fld>
            <a:endParaRPr lang="ru-RU" dirty="0"/>
          </a:p>
        </p:txBody>
      </p:sp>
      <p:graphicFrame>
        <p:nvGraphicFramePr>
          <p:cNvPr id="7" name="Объект 6"/>
          <p:cNvGraphicFramePr>
            <a:graphicFrameLocks noGrp="1"/>
          </p:cNvGraphicFramePr>
          <p:nvPr>
            <p:ph idx="1"/>
            <p:extLst>
              <p:ext uri="{D42A27DB-BD31-4B8C-83A1-F6EECF244321}">
                <p14:modId xmlns="" xmlns:p14="http://schemas.microsoft.com/office/powerpoint/2010/main" val="1679219525"/>
              </p:ext>
            </p:extLst>
          </p:nvPr>
        </p:nvGraphicFramePr>
        <p:xfrm>
          <a:off x="69432" y="1250303"/>
          <a:ext cx="4782486"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08970" y="167950"/>
            <a:ext cx="7680671" cy="719461"/>
          </a:xfrm>
          <a:ln>
            <a:solidFill>
              <a:schemeClr val="accent1"/>
            </a:solidFill>
          </a:ln>
        </p:spPr>
        <p:txBody>
          <a:bodyPr>
            <a:normAutofit/>
          </a:bodyPr>
          <a:lstStyle/>
          <a:p>
            <a:pPr algn="ctr"/>
            <a:r>
              <a:rPr lang="ru-RU" sz="1800" dirty="0">
                <a:solidFill>
                  <a:schemeClr val="tx1">
                    <a:lumMod val="85000"/>
                    <a:lumOff val="15000"/>
                  </a:schemeClr>
                </a:solidFill>
                <a:latin typeface="Times New Roman" panose="02020603050405020304" pitchFamily="18" charset="0"/>
                <a:cs typeface="Times New Roman" pitchFamily="18" charset="0"/>
              </a:rPr>
              <a:t>Структура доходной части бюджета </a:t>
            </a:r>
            <a:r>
              <a:rPr lang="ru-RU" sz="1800" dirty="0" err="1" smtClean="0">
                <a:solidFill>
                  <a:schemeClr val="tx1">
                    <a:lumMod val="85000"/>
                    <a:lumOff val="15000"/>
                  </a:schemeClr>
                </a:solidFill>
                <a:latin typeface="Times New Roman" panose="02020603050405020304" pitchFamily="18" charset="0"/>
                <a:cs typeface="Times New Roman" pitchFamily="18" charset="0"/>
              </a:rPr>
              <a:t>Колобовского</a:t>
            </a:r>
            <a:r>
              <a:rPr lang="ru-RU" sz="1800" dirty="0" smtClean="0">
                <a:solidFill>
                  <a:schemeClr val="tx1">
                    <a:lumMod val="85000"/>
                    <a:lumOff val="15000"/>
                  </a:schemeClr>
                </a:solidFill>
                <a:latin typeface="Times New Roman" panose="02020603050405020304" pitchFamily="18" charset="0"/>
                <a:cs typeface="Times New Roman" pitchFamily="18" charset="0"/>
              </a:rPr>
              <a:t> городского поселения  </a:t>
            </a:r>
            <a:r>
              <a:rPr lang="ru-RU" sz="1800" dirty="0">
                <a:solidFill>
                  <a:schemeClr val="tx1">
                    <a:lumMod val="85000"/>
                    <a:lumOff val="15000"/>
                  </a:schemeClr>
                </a:solidFill>
                <a:latin typeface="Times New Roman" panose="02020603050405020304" pitchFamily="18" charset="0"/>
                <a:cs typeface="Times New Roman" pitchFamily="18" charset="0"/>
              </a:rPr>
              <a:t>на </a:t>
            </a:r>
            <a:r>
              <a:rPr lang="ru-RU" sz="1800" dirty="0" smtClean="0">
                <a:solidFill>
                  <a:schemeClr val="tx1">
                    <a:lumMod val="85000"/>
                    <a:lumOff val="15000"/>
                  </a:schemeClr>
                </a:solidFill>
                <a:latin typeface="Times New Roman" pitchFamily="18" charset="0"/>
                <a:cs typeface="Times New Roman" pitchFamily="18" charset="0"/>
              </a:rPr>
              <a:t>2020-2022 годы</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Блок-схема: узел 4"/>
          <p:cNvSpPr/>
          <p:nvPr/>
        </p:nvSpPr>
        <p:spPr>
          <a:xfrm>
            <a:off x="304195" y="6249604"/>
            <a:ext cx="104775" cy="11430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Блок-схема: узел 7"/>
          <p:cNvSpPr/>
          <p:nvPr/>
        </p:nvSpPr>
        <p:spPr>
          <a:xfrm flipH="1" flipV="1">
            <a:off x="313720" y="6528121"/>
            <a:ext cx="95250" cy="103690"/>
          </a:xfrm>
          <a:prstGeom prst="flowChartConnector">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Блок-схема: узел 8"/>
          <p:cNvSpPr/>
          <p:nvPr/>
        </p:nvSpPr>
        <p:spPr>
          <a:xfrm>
            <a:off x="303349" y="5955462"/>
            <a:ext cx="95250" cy="100021"/>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567148" y="6410689"/>
            <a:ext cx="364602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Безвозмездные поступления</a:t>
            </a:r>
            <a:endParaRPr lang="ru-RU"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153" y="5831303"/>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7152" y="6137477"/>
            <a:ext cx="36460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Неналоговые доходы</a:t>
            </a:r>
            <a:endParaRPr lang="ru-RU" sz="14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855194" y="1238631"/>
            <a:ext cx="4166886"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Доходы бюджета </a:t>
            </a:r>
            <a:r>
              <a:rPr lang="ru-RU" sz="1400" dirty="0" smtClean="0">
                <a:latin typeface="Times New Roman" panose="02020603050405020304" pitchFamily="18" charset="0"/>
                <a:cs typeface="Times New Roman" panose="02020603050405020304" pitchFamily="18" charset="0"/>
              </a:rPr>
              <a:t>поселения запланированы:</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1) </a:t>
            </a:r>
            <a:r>
              <a:rPr lang="ru-RU" sz="1400" b="1" dirty="0" smtClean="0">
                <a:latin typeface="Times New Roman" panose="02020603050405020304" pitchFamily="18" charset="0"/>
                <a:cs typeface="Times New Roman" panose="02020603050405020304" pitchFamily="18" charset="0"/>
              </a:rPr>
              <a:t>в 2020 году в сумме 16119,5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smtClean="0">
                <a:latin typeface="Times New Roman" panose="02020603050405020304" pitchFamily="18" charset="0"/>
                <a:cs typeface="Times New Roman" panose="02020603050405020304" pitchFamily="18" charset="0"/>
              </a:rPr>
              <a:t>Налоговые </a:t>
            </a:r>
            <a:r>
              <a:rPr lang="ru-RU" sz="1400" dirty="0">
                <a:latin typeface="Times New Roman" panose="02020603050405020304" pitchFamily="18" charset="0"/>
                <a:cs typeface="Times New Roman" panose="02020603050405020304" pitchFamily="18" charset="0"/>
              </a:rPr>
              <a:t>и неналоговые доходы составят </a:t>
            </a:r>
            <a:r>
              <a:rPr lang="ru-RU" sz="1400" dirty="0" smtClean="0">
                <a:latin typeface="Times New Roman" panose="02020603050405020304" pitchFamily="18" charset="0"/>
                <a:cs typeface="Times New Roman" panose="02020603050405020304" pitchFamily="18" charset="0"/>
              </a:rPr>
              <a:t>8675,5 тыс</a:t>
            </a:r>
            <a:r>
              <a:rPr lang="ru-RU" sz="1400" dirty="0">
                <a:latin typeface="Times New Roman" panose="02020603050405020304" pitchFamily="18" charset="0"/>
                <a:cs typeface="Times New Roman" panose="02020603050405020304" pitchFamily="18" charset="0"/>
              </a:rPr>
              <a:t>. рублей; </a:t>
            </a:r>
          </a:p>
          <a:p>
            <a:r>
              <a:rPr lang="ru-RU" sz="1400" dirty="0" smtClean="0">
                <a:latin typeface="Times New Roman" panose="02020603050405020304" pitchFamily="18" charset="0"/>
                <a:cs typeface="Times New Roman" panose="02020603050405020304" pitchFamily="18" charset="0"/>
              </a:rPr>
              <a:t>Безвозмездные </a:t>
            </a:r>
            <a:r>
              <a:rPr lang="ru-RU" sz="1400" dirty="0">
                <a:latin typeface="Times New Roman" panose="02020603050405020304" pitchFamily="18" charset="0"/>
                <a:cs typeface="Times New Roman" panose="02020603050405020304" pitchFamily="18" charset="0"/>
              </a:rPr>
              <a:t>поступления составят </a:t>
            </a:r>
            <a:r>
              <a:rPr lang="ru-RU" sz="1400" dirty="0" smtClean="0">
                <a:latin typeface="Times New Roman" panose="02020603050405020304" pitchFamily="18" charset="0"/>
                <a:cs typeface="Times New Roman" panose="02020603050405020304" pitchFamily="18" charset="0"/>
              </a:rPr>
              <a:t> 6681,8 тыс</a:t>
            </a:r>
            <a:r>
              <a:rPr lang="ru-RU" sz="1400" dirty="0">
                <a:latin typeface="Times New Roman" panose="02020603050405020304" pitchFamily="18" charset="0"/>
                <a:cs typeface="Times New Roman" panose="02020603050405020304" pitchFamily="18" charset="0"/>
              </a:rPr>
              <a:t>. рублей</a:t>
            </a:r>
            <a:r>
              <a:rPr lang="ru-RU" sz="1400" dirty="0" smtClean="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2) </a:t>
            </a:r>
            <a:r>
              <a:rPr lang="ru-RU" sz="1400" b="1" dirty="0">
                <a:latin typeface="Times New Roman" panose="02020603050405020304" pitchFamily="18" charset="0"/>
                <a:cs typeface="Times New Roman" panose="02020603050405020304" pitchFamily="18" charset="0"/>
              </a:rPr>
              <a:t>в </a:t>
            </a:r>
            <a:r>
              <a:rPr lang="ru-RU" sz="1400" b="1" dirty="0" smtClean="0">
                <a:latin typeface="Times New Roman" panose="02020603050405020304" pitchFamily="18" charset="0"/>
                <a:cs typeface="Times New Roman" panose="02020603050405020304" pitchFamily="18" charset="0"/>
              </a:rPr>
              <a:t>2021году в </a:t>
            </a:r>
            <a:r>
              <a:rPr lang="ru-RU" sz="1400" b="1" dirty="0">
                <a:latin typeface="Times New Roman" panose="02020603050405020304" pitchFamily="18" charset="0"/>
                <a:cs typeface="Times New Roman" panose="02020603050405020304" pitchFamily="18" charset="0"/>
              </a:rPr>
              <a:t>сумме </a:t>
            </a:r>
            <a:r>
              <a:rPr lang="ru-RU" sz="1400" b="1" dirty="0" smtClean="0">
                <a:latin typeface="Times New Roman" panose="02020603050405020304" pitchFamily="18" charset="0"/>
                <a:cs typeface="Times New Roman" panose="02020603050405020304" pitchFamily="18" charset="0"/>
              </a:rPr>
              <a:t> 14966,3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8284,5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6681,8 тыс</a:t>
            </a:r>
            <a:r>
              <a:rPr lang="ru-RU" sz="1400" dirty="0">
                <a:latin typeface="Times New Roman" panose="02020603050405020304" pitchFamily="18" charset="0"/>
                <a:cs typeface="Times New Roman" panose="02020603050405020304" pitchFamily="18" charset="0"/>
              </a:rPr>
              <a:t>. рублей.</a:t>
            </a:r>
          </a:p>
          <a:p>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3) </a:t>
            </a:r>
            <a:r>
              <a:rPr lang="ru-RU" sz="1400" b="1" dirty="0" smtClean="0">
                <a:latin typeface="Times New Roman" panose="02020603050405020304" pitchFamily="18" charset="0"/>
                <a:cs typeface="Times New Roman" panose="02020603050405020304" pitchFamily="18" charset="0"/>
              </a:rPr>
              <a:t>в 2022 </a:t>
            </a:r>
            <a:r>
              <a:rPr lang="ru-RU" sz="1400" b="1" dirty="0">
                <a:latin typeface="Times New Roman" panose="02020603050405020304" pitchFamily="18" charset="0"/>
                <a:cs typeface="Times New Roman" panose="02020603050405020304" pitchFamily="18" charset="0"/>
              </a:rPr>
              <a:t>году </a:t>
            </a:r>
            <a:r>
              <a:rPr lang="ru-RU" sz="1400" b="1" dirty="0" smtClean="0">
                <a:latin typeface="Times New Roman" panose="02020603050405020304" pitchFamily="18" charset="0"/>
                <a:cs typeface="Times New Roman" panose="02020603050405020304" pitchFamily="18" charset="0"/>
              </a:rPr>
              <a:t>в сумме 15156,4 тыс</a:t>
            </a:r>
            <a:r>
              <a:rPr lang="ru-RU" sz="1400" b="1" dirty="0">
                <a:latin typeface="Times New Roman" panose="02020603050405020304" pitchFamily="18" charset="0"/>
                <a:cs typeface="Times New Roman" panose="02020603050405020304" pitchFamily="18" charset="0"/>
              </a:rPr>
              <a:t>. рублей</a:t>
            </a:r>
            <a:r>
              <a:rPr lang="ru-RU" sz="1400" dirty="0">
                <a:latin typeface="Times New Roman" panose="02020603050405020304" pitchFamily="18" charset="0"/>
                <a:cs typeface="Times New Roman" panose="02020603050405020304" pitchFamily="18" charset="0"/>
              </a:rPr>
              <a:t>, в том числе:</a:t>
            </a:r>
          </a:p>
          <a:p>
            <a:r>
              <a:rPr lang="ru-RU" sz="1400" dirty="0">
                <a:latin typeface="Times New Roman" panose="02020603050405020304" pitchFamily="18" charset="0"/>
                <a:cs typeface="Times New Roman" panose="02020603050405020304" pitchFamily="18" charset="0"/>
              </a:rPr>
              <a:t>Налоговые и неналоговые доходы составят </a:t>
            </a:r>
            <a:r>
              <a:rPr lang="ru-RU" sz="1400" dirty="0" smtClean="0">
                <a:latin typeface="Times New Roman" panose="02020603050405020304" pitchFamily="18" charset="0"/>
                <a:cs typeface="Times New Roman" panose="02020603050405020304" pitchFamily="18" charset="0"/>
              </a:rPr>
              <a:t>8475,6 тыс</a:t>
            </a:r>
            <a:r>
              <a:rPr lang="ru-RU" sz="1400" dirty="0">
                <a:latin typeface="Times New Roman" panose="02020603050405020304" pitchFamily="18" charset="0"/>
                <a:cs typeface="Times New Roman" panose="02020603050405020304" pitchFamily="18" charset="0"/>
              </a:rPr>
              <a:t>. рублей; </a:t>
            </a:r>
          </a:p>
          <a:p>
            <a:r>
              <a:rPr lang="ru-RU" sz="1400" dirty="0">
                <a:latin typeface="Times New Roman" panose="02020603050405020304" pitchFamily="18" charset="0"/>
                <a:cs typeface="Times New Roman" panose="02020603050405020304" pitchFamily="18" charset="0"/>
              </a:rPr>
              <a:t>Безвозмездные поступления составят </a:t>
            </a:r>
            <a:r>
              <a:rPr lang="ru-RU" sz="1400" dirty="0" smtClean="0">
                <a:latin typeface="Times New Roman" panose="02020603050405020304" pitchFamily="18" charset="0"/>
                <a:cs typeface="Times New Roman" panose="02020603050405020304" pitchFamily="18" charset="0"/>
              </a:rPr>
              <a:t>6680,9 тыс</a:t>
            </a:r>
            <a:r>
              <a:rPr lang="ru-RU" sz="1400" dirty="0">
                <a:latin typeface="Times New Roman" panose="02020603050405020304" pitchFamily="18" charset="0"/>
                <a:cs typeface="Times New Roman" panose="02020603050405020304" pitchFamily="18" charset="0"/>
              </a:rPr>
              <a:t>. рублей.</a:t>
            </a: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9784159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11</a:t>
            </a:fld>
            <a:endParaRPr lang="ru-RU" dirty="0"/>
          </a:p>
        </p:txBody>
      </p:sp>
      <p:sp>
        <p:nvSpPr>
          <p:cNvPr id="8" name="Заголовок 2"/>
          <p:cNvSpPr>
            <a:spLocks noGrp="1"/>
          </p:cNvSpPr>
          <p:nvPr>
            <p:ph type="title"/>
          </p:nvPr>
        </p:nvSpPr>
        <p:spPr>
          <a:xfrm>
            <a:off x="0" y="0"/>
            <a:ext cx="8521724" cy="782289"/>
          </a:xfrm>
        </p:spPr>
        <p:txBody>
          <a:bodyPr>
            <a:normAutofit fontScale="90000"/>
          </a:bodyPr>
          <a:lstStyle/>
          <a:p>
            <a:pPr algn="ctr"/>
            <a:r>
              <a:rPr lang="ru-RU" sz="1800" dirty="0" smtClean="0">
                <a:solidFill>
                  <a:schemeClr val="tx1">
                    <a:lumMod val="85000"/>
                    <a:lumOff val="15000"/>
                  </a:schemeClr>
                </a:solidFill>
                <a:latin typeface="Times New Roman" pitchFamily="18" charset="0"/>
                <a:cs typeface="Times New Roman" pitchFamily="18" charset="0"/>
              </a:rPr>
              <a:t>Сведения о планируемых на 2020 год и плановый период 2021 и 2022 </a:t>
            </a:r>
            <a:r>
              <a:rPr lang="ru-RU" sz="1800" dirty="0" err="1" smtClean="0">
                <a:solidFill>
                  <a:schemeClr val="tx1">
                    <a:lumMod val="85000"/>
                    <a:lumOff val="15000"/>
                  </a:schemeClr>
                </a:solidFill>
                <a:latin typeface="Times New Roman" pitchFamily="18" charset="0"/>
                <a:cs typeface="Times New Roman" pitchFamily="18" charset="0"/>
              </a:rPr>
              <a:t>гг</a:t>
            </a:r>
            <a:r>
              <a:rPr lang="ru-RU" sz="1800" dirty="0" smtClean="0">
                <a:solidFill>
                  <a:schemeClr val="tx1">
                    <a:lumMod val="85000"/>
                    <a:lumOff val="15000"/>
                  </a:schemeClr>
                </a:solidFill>
                <a:latin typeface="Times New Roman" pitchFamily="18" charset="0"/>
                <a:cs typeface="Times New Roman" pitchFamily="18" charset="0"/>
              </a:rPr>
              <a:t>  поступлений налоговых, неналоговых доходов и безвозмездных поступлений в   бюджет </a:t>
            </a:r>
            <a:r>
              <a:rPr lang="ru-RU" sz="1800" dirty="0" err="1" smtClean="0">
                <a:solidFill>
                  <a:schemeClr val="tx1">
                    <a:lumMod val="85000"/>
                    <a:lumOff val="15000"/>
                  </a:schemeClr>
                </a:solidFill>
                <a:latin typeface="Times New Roman" pitchFamily="18" charset="0"/>
                <a:cs typeface="Times New Roman" pitchFamily="18" charset="0"/>
              </a:rPr>
              <a:t>Колобовского</a:t>
            </a:r>
            <a:r>
              <a:rPr lang="ru-RU" sz="1800" dirty="0" smtClean="0">
                <a:solidFill>
                  <a:schemeClr val="tx1">
                    <a:lumMod val="85000"/>
                    <a:lumOff val="15000"/>
                  </a:schemeClr>
                </a:solidFill>
                <a:latin typeface="Times New Roman" pitchFamily="18" charset="0"/>
                <a:cs typeface="Times New Roman" pitchFamily="18" charset="0"/>
              </a:rPr>
              <a:t> городского поселения (тыс.руб.)</a:t>
            </a:r>
            <a:endParaRPr lang="ru-RU" sz="1800" dirty="0">
              <a:solidFill>
                <a:schemeClr val="tx1">
                  <a:lumMod val="85000"/>
                  <a:lumOff val="15000"/>
                </a:schemeClr>
              </a:solidFill>
            </a:endParaRPr>
          </a:p>
        </p:txBody>
      </p:sp>
      <p:pic>
        <p:nvPicPr>
          <p:cNvPr id="7" name="Picture 2" descr="Похожее изображение"/>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2596" y="5246897"/>
            <a:ext cx="1987420" cy="1487727"/>
          </a:xfrm>
          <a:prstGeom prst="rect">
            <a:avLst/>
          </a:prstGeom>
          <a:noFill/>
          <a:effectLst>
            <a:softEdge rad="520700"/>
          </a:effectLst>
          <a:extLst>
            <a:ext uri="{909E8E84-426E-40DD-AFC4-6F175D3DCCD1}">
              <a14:hiddenFill xmlns="" xmlns:a14="http://schemas.microsoft.com/office/drawing/2010/main">
                <a:solidFill>
                  <a:srgbClr val="FFFFFF"/>
                </a:solidFill>
              </a14:hiddenFill>
            </a:ext>
          </a:extLst>
        </p:spPr>
      </p:pic>
      <p:pic>
        <p:nvPicPr>
          <p:cNvPr id="10" name="Picture 6" descr="Картинки по запросу муниципальные программы"/>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32857" y="5517232"/>
            <a:ext cx="2296344" cy="1277134"/>
          </a:xfrm>
          <a:prstGeom prst="rect">
            <a:avLst/>
          </a:prstGeom>
          <a:noFill/>
          <a:effectLst>
            <a:softEdge rad="215900"/>
          </a:effectLst>
          <a:extLst>
            <a:ext uri="{909E8E84-426E-40DD-AFC4-6F175D3DCCD1}">
              <a14:hiddenFill xmlns="" xmlns:a14="http://schemas.microsoft.com/office/drawing/2010/main">
                <a:solidFill>
                  <a:srgbClr val="FFFFFF"/>
                </a:solidFill>
              </a14:hiddenFill>
            </a:ext>
          </a:extLst>
        </p:spPr>
      </p:pic>
      <p:sp>
        <p:nvSpPr>
          <p:cNvPr id="11" name="Овал 10"/>
          <p:cNvSpPr/>
          <p:nvPr/>
        </p:nvSpPr>
        <p:spPr>
          <a:xfrm>
            <a:off x="7619937" y="5621494"/>
            <a:ext cx="1056387" cy="1037788"/>
          </a:xfrm>
          <a:prstGeom prst="ellipse">
            <a:avLst/>
          </a:prstGeom>
          <a:blipFill rotWithShape="0">
            <a:blip r:embed="rId4"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Овал 11"/>
          <p:cNvSpPr/>
          <p:nvPr/>
        </p:nvSpPr>
        <p:spPr>
          <a:xfrm>
            <a:off x="5766432" y="5518632"/>
            <a:ext cx="1060464" cy="1109273"/>
          </a:xfrm>
          <a:prstGeom prst="ellipse">
            <a:avLst/>
          </a:prstGeom>
          <a:blipFill rotWithShape="0">
            <a:blip r:embed="rId5" cstate="prin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4" name="Таблица 13"/>
          <p:cNvGraphicFramePr>
            <a:graphicFrameLocks noGrp="1"/>
          </p:cNvGraphicFramePr>
          <p:nvPr/>
        </p:nvGraphicFramePr>
        <p:xfrm>
          <a:off x="658761" y="973401"/>
          <a:ext cx="7757654" cy="3995384"/>
        </p:xfrm>
        <a:graphic>
          <a:graphicData uri="http://schemas.openxmlformats.org/drawingml/2006/table">
            <a:tbl>
              <a:tblPr/>
              <a:tblGrid>
                <a:gridCol w="540774"/>
                <a:gridCol w="1946788"/>
                <a:gridCol w="1327354"/>
                <a:gridCol w="973394"/>
                <a:gridCol w="678426"/>
                <a:gridCol w="922550"/>
                <a:gridCol w="758540"/>
                <a:gridCol w="609828"/>
              </a:tblGrid>
              <a:tr h="151189">
                <a:tc rowSpan="2">
                  <a:txBody>
                    <a:bodyPr/>
                    <a:lstStyle/>
                    <a:p>
                      <a:pPr algn="ctr" hangingPunct="0">
                        <a:lnSpc>
                          <a:spcPct val="115000"/>
                        </a:lnSpc>
                        <a:spcAft>
                          <a:spcPts val="0"/>
                        </a:spcAft>
                      </a:pPr>
                      <a:r>
                        <a:rPr lang="ru-RU" sz="700" b="1">
                          <a:latin typeface="Times New Roman"/>
                          <a:ea typeface="Times New Roman"/>
                          <a:cs typeface="Times New Roman"/>
                        </a:rPr>
                        <a:t>№</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Наименование показателя</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Отчет 2017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Отчет 2018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lnSpc>
                          <a:spcPct val="115000"/>
                        </a:lnSpc>
                        <a:spcAft>
                          <a:spcPts val="0"/>
                        </a:spcAft>
                      </a:pPr>
                      <a:r>
                        <a:rPr lang="ru-RU" sz="700" b="1">
                          <a:latin typeface="Times New Roman"/>
                          <a:ea typeface="Times New Roman"/>
                          <a:cs typeface="Times New Roman"/>
                        </a:rPr>
                        <a:t>Оценка 2019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auto" hangingPunct="1">
                        <a:lnSpc>
                          <a:spcPct val="115000"/>
                        </a:lnSpc>
                        <a:spcAft>
                          <a:spcPts val="1000"/>
                        </a:spcAft>
                      </a:pPr>
                      <a:r>
                        <a:rPr lang="ru-RU" sz="700">
                          <a:latin typeface="Times New Roman"/>
                          <a:ea typeface="Times New Roman"/>
                          <a:cs typeface="Times New Roman"/>
                        </a:rPr>
                        <a:t>Планируемые поступления  (тыс. руб.)</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77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hangingPunct="0">
                        <a:lnSpc>
                          <a:spcPct val="115000"/>
                        </a:lnSpc>
                        <a:spcAft>
                          <a:spcPts val="0"/>
                        </a:spcAft>
                      </a:pPr>
                      <a:r>
                        <a:rPr lang="ru-RU" sz="700" b="1">
                          <a:latin typeface="Times New Roman"/>
                          <a:ea typeface="Times New Roman"/>
                          <a:cs typeface="Times New Roman"/>
                        </a:rPr>
                        <a:t>2020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a:latin typeface="Times New Roman"/>
                          <a:ea typeface="Times New Roman"/>
                          <a:cs typeface="Times New Roman"/>
                        </a:rPr>
                        <a:t>2021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b="1">
                          <a:latin typeface="Times New Roman"/>
                          <a:ea typeface="Times New Roman"/>
                          <a:cs typeface="Times New Roman"/>
                        </a:rPr>
                        <a:t>2022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ctr"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15000"/>
                        </a:lnSpc>
                        <a:spcAft>
                          <a:spcPts val="0"/>
                        </a:spcAft>
                      </a:pPr>
                      <a:r>
                        <a:rPr lang="ru-RU" sz="700">
                          <a:latin typeface="Times New Roman"/>
                          <a:ea typeface="Times New Roman"/>
                          <a:cs typeface="Times New Roman"/>
                        </a:rPr>
                        <a:t>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08">
                <a:tc>
                  <a:txBody>
                    <a:bodyPr/>
                    <a:lstStyle/>
                    <a:p>
                      <a:pPr algn="just" hangingPunct="0">
                        <a:lnSpc>
                          <a:spcPct val="115000"/>
                        </a:lnSpc>
                        <a:spcAft>
                          <a:spcPts val="0"/>
                        </a:spcAft>
                      </a:pPr>
                      <a:r>
                        <a:rPr lang="ru-RU" sz="700">
                          <a:latin typeface="Times New Roman"/>
                          <a:ea typeface="Times New Roman"/>
                          <a:cs typeface="Times New Roman"/>
                        </a:rPr>
                        <a:t>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Доходы </a:t>
                      </a:r>
                      <a:r>
                        <a:rPr lang="ru-RU" sz="700" dirty="0" smtClean="0">
                          <a:latin typeface="Times New Roman"/>
                          <a:ea typeface="Times New Roman"/>
                          <a:cs typeface="Times New Roman"/>
                        </a:rPr>
                        <a:t>бюджета</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21547,7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17781,2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22583,7</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16119,5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14966,4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15156,5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a:txBody>
                    <a:bodyPr/>
                    <a:lstStyle/>
                    <a:p>
                      <a:pPr algn="just" hangingPunct="0">
                        <a:lnSpc>
                          <a:spcPct val="115000"/>
                        </a:lnSpc>
                        <a:spcAft>
                          <a:spcPts val="0"/>
                        </a:spcAft>
                      </a:pPr>
                      <a:r>
                        <a:rPr lang="ru-RU" sz="700">
                          <a:latin typeface="Times New Roman"/>
                          <a:ea typeface="Times New Roman"/>
                          <a:cs typeface="Times New Roman"/>
                        </a:rPr>
                        <a:t>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Налоговые и неналоговые доходы, всего</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8854,1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9050,4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7849,6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8676,4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8284,5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8475,6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041">
                <a:tc rowSpan="10">
                  <a:txBody>
                    <a:bodyPr/>
                    <a:lstStyle/>
                    <a:p>
                      <a:pPr algn="just" hangingPunct="0">
                        <a:lnSpc>
                          <a:spcPct val="115000"/>
                        </a:lnSpc>
                        <a:spcAft>
                          <a:spcPts val="0"/>
                        </a:spcAft>
                      </a:pPr>
                      <a:r>
                        <a:rPr lang="ru-RU" sz="700">
                          <a:latin typeface="Times New Roman"/>
                          <a:ea typeface="Times New Roman"/>
                          <a:cs typeface="Times New Roman"/>
                        </a:rPr>
                        <a:t>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Налоговые доходы </a:t>
                      </a:r>
                      <a:r>
                        <a:rPr lang="ru-RU" sz="700" dirty="0" smtClean="0">
                          <a:latin typeface="Times New Roman"/>
                          <a:ea typeface="Times New Roman"/>
                          <a:cs typeface="Times New Roman"/>
                        </a:rPr>
                        <a:t>бюджета муниципального </a:t>
                      </a:r>
                      <a:r>
                        <a:rPr lang="ru-RU" sz="700" dirty="0">
                          <a:latin typeface="Times New Roman"/>
                          <a:ea typeface="Times New Roman"/>
                          <a:cs typeface="Times New Roman"/>
                        </a:rPr>
                        <a:t>образования Российской Федерации всего, в том числе:</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7915,4</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8693,9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7428,1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8162,1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8081,2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8272,3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доходы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4924,4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5457,3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4364,6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5068,3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5077,3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5087,3</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акцизы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1209,3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1321,8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1529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1529,0</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1438,9</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1619,7</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на имущество физических лиц</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141,6</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142,1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70,1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70,1</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70,2</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70,3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земельный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1339,9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1485,9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1200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1200</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1200</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1200</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сельскохозяйственный налог</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288,2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275,4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254,2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284,5</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solidFill>
                            <a:schemeClr val="tx1"/>
                          </a:solidFill>
                          <a:latin typeface="Times New Roman"/>
                          <a:ea typeface="Times New Roman"/>
                          <a:cs typeface="Times New Roman"/>
                        </a:rPr>
                        <a:t>284,5</a:t>
                      </a:r>
                      <a:endParaRPr lang="ru-RU" sz="90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284,5</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05">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единый налог на вмененный доход</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108">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налог, взимаемого в связи с применением патентной системы налогообложения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0</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0</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государственные пошлины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11,4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10,2</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10,2</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10,3</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solidFill>
                            <a:schemeClr val="tx1"/>
                          </a:solidFill>
                          <a:latin typeface="Times New Roman"/>
                          <a:ea typeface="Times New Roman"/>
                          <a:cs typeface="Times New Roman"/>
                        </a:rPr>
                        <a:t>10,5</a:t>
                      </a:r>
                      <a:endParaRPr lang="ru-RU" sz="900" dirty="0">
                        <a:solidFill>
                          <a:schemeClr val="tx1"/>
                        </a:solidFill>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vMerge="1">
                  <a:txBody>
                    <a:bodyPr/>
                    <a:lstStyle/>
                    <a:p>
                      <a:endParaRPr lang="ru-RU"/>
                    </a:p>
                  </a:txBody>
                  <a:tcPr/>
                </a:tc>
                <a:tc>
                  <a:txBody>
                    <a:bodyPr/>
                    <a:lstStyle/>
                    <a:p>
                      <a:pPr algn="l" hangingPunct="0">
                        <a:lnSpc>
                          <a:spcPct val="115000"/>
                        </a:lnSpc>
                        <a:spcAft>
                          <a:spcPts val="0"/>
                        </a:spcAft>
                      </a:pPr>
                      <a:r>
                        <a:rPr lang="ru-RU" sz="700">
                          <a:latin typeface="Times New Roman"/>
                          <a:ea typeface="Times New Roman"/>
                          <a:cs typeface="Times New Roman"/>
                        </a:rPr>
                        <a:t>     торговый сбор</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endParaRPr lang="ru-RU" sz="7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4</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Неналоговые доходы</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937,8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356,5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421,5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514,3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203,3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203,3</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02">
                <a:tc>
                  <a:txBody>
                    <a:bodyPr/>
                    <a:lstStyle/>
                    <a:p>
                      <a:pPr algn="just" hangingPunct="0">
                        <a:lnSpc>
                          <a:spcPct val="115000"/>
                        </a:lnSpc>
                        <a:spcAft>
                          <a:spcPts val="0"/>
                        </a:spcAft>
                      </a:pPr>
                      <a:r>
                        <a:rPr lang="ru-RU" sz="700">
                          <a:latin typeface="Times New Roman"/>
                          <a:ea typeface="Times New Roman"/>
                          <a:cs typeface="Times New Roman"/>
                        </a:rPr>
                        <a:t>5</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15000"/>
                        </a:lnSpc>
                        <a:spcAft>
                          <a:spcPts val="0"/>
                        </a:spcAft>
                      </a:pPr>
                      <a:r>
                        <a:rPr lang="ru-RU" sz="700">
                          <a:latin typeface="Times New Roman"/>
                          <a:ea typeface="Times New Roman"/>
                          <a:cs typeface="Times New Roman"/>
                        </a:rPr>
                        <a:t>Безвозмездные поступления</a:t>
                      </a:r>
                      <a:endParaRPr lang="ru-RU" sz="900">
                        <a:latin typeface="Times New Roman"/>
                        <a:ea typeface="Times New Roman"/>
                        <a:cs typeface="Times New Roman"/>
                      </a:endParaRPr>
                    </a:p>
                  </a:txBody>
                  <a:tcPr marL="58967" marR="58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12693,6</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8730,8</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14734,1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7443,1</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a:latin typeface="Times New Roman"/>
                          <a:ea typeface="Times New Roman"/>
                          <a:cs typeface="Times New Roman"/>
                        </a:rPr>
                        <a:t>6681,9</a:t>
                      </a:r>
                      <a:endParaRPr lang="ru-RU" sz="90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15000"/>
                        </a:lnSpc>
                        <a:spcAft>
                          <a:spcPts val="0"/>
                        </a:spcAft>
                      </a:pPr>
                      <a:r>
                        <a:rPr lang="ru-RU" sz="700" dirty="0">
                          <a:latin typeface="Times New Roman"/>
                          <a:ea typeface="Times New Roman"/>
                          <a:cs typeface="Times New Roman"/>
                        </a:rPr>
                        <a:t>6680,9</a:t>
                      </a:r>
                      <a:endParaRPr lang="ru-RU" sz="900" dirty="0">
                        <a:latin typeface="Times New Roman"/>
                        <a:ea typeface="Times New Roman"/>
                        <a:cs typeface="Times New Roman"/>
                      </a:endParaRPr>
                    </a:p>
                  </a:txBody>
                  <a:tcPr marL="58967" marR="5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8773153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754062"/>
          </a:xfrm>
        </p:spPr>
        <p:txBody>
          <a:bodyPr>
            <a:normAutofit/>
          </a:bodyPr>
          <a:lstStyle/>
          <a:p>
            <a:pPr algn="ctr"/>
            <a:r>
              <a:rPr lang="ru-RU" dirty="0" smtClean="0">
                <a:latin typeface="Times New Roman" panose="02020603050405020304" pitchFamily="18" charset="0"/>
                <a:cs typeface="Times New Roman" panose="02020603050405020304" pitchFamily="18" charset="0"/>
              </a:rPr>
              <a:t>РАСХОДЫ БЮДЖЕТА </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31275" y="3287209"/>
            <a:ext cx="8544773" cy="1984587"/>
          </a:xfrm>
        </p:spPr>
        <p:txBody>
          <a:bodyPr/>
          <a:lstStyle/>
          <a:p>
            <a:pPr algn="ctr">
              <a:buNone/>
            </a:pPr>
            <a:r>
              <a:rPr lang="ru-RU" i="1" dirty="0" smtClean="0">
                <a:latin typeface="Times New Roman" panose="02020603050405020304" pitchFamily="18" charset="0"/>
                <a:cs typeface="Times New Roman" panose="02020603050405020304" pitchFamily="18" charset="0"/>
              </a:rPr>
              <a:t>На какие цели расходуются средства бюджета?</a:t>
            </a:r>
          </a:p>
          <a:p>
            <a:pPr algn="ctr">
              <a:buNone/>
            </a:pPr>
            <a:endParaRPr lang="ru-RU" i="1" dirty="0" smtClean="0"/>
          </a:p>
          <a:p>
            <a:r>
              <a:rPr lang="ru-RU" sz="1400" dirty="0" smtClean="0">
                <a:latin typeface="Times New Roman" pitchFamily="18" charset="0"/>
                <a:cs typeface="Times New Roman" pitchFamily="18" charset="0"/>
              </a:rPr>
              <a:t>На функционирование учреждений социальной сферы ( культуры, физкультуры и </a:t>
            </a:r>
            <a:r>
              <a:rPr lang="ru-RU" sz="1400" dirty="0">
                <a:latin typeface="Times New Roman" pitchFamily="18" charset="0"/>
                <a:cs typeface="Times New Roman" pitchFamily="18" charset="0"/>
              </a:rPr>
              <a:t>спорта и др</a:t>
            </a:r>
            <a:r>
              <a:rPr lang="ru-RU" sz="1400" dirty="0" smtClean="0">
                <a:latin typeface="Times New Roman" pitchFamily="18" charset="0"/>
                <a:cs typeface="Times New Roman" pitchFamily="18" charset="0"/>
              </a:rPr>
              <a:t>.) и органов </a:t>
            </a:r>
            <a:r>
              <a:rPr lang="ru-RU" sz="1400" dirty="0">
                <a:latin typeface="Times New Roman" pitchFamily="18" charset="0"/>
                <a:cs typeface="Times New Roman" pitchFamily="18" charset="0"/>
              </a:rPr>
              <a:t>местного </a:t>
            </a:r>
            <a:r>
              <a:rPr lang="ru-RU" sz="1400" dirty="0" smtClean="0">
                <a:latin typeface="Times New Roman" pitchFamily="18" charset="0"/>
                <a:cs typeface="Times New Roman" pitchFamily="18" charset="0"/>
              </a:rPr>
              <a:t>самоуправления;</a:t>
            </a:r>
          </a:p>
          <a:p>
            <a:r>
              <a:rPr lang="ru-RU" sz="1400" dirty="0" smtClean="0">
                <a:latin typeface="Times New Roman" pitchFamily="18" charset="0"/>
                <a:cs typeface="Times New Roman" pitchFamily="18" charset="0"/>
              </a:rPr>
              <a:t>На выполнение передаваемых государственных полномочий Российской Федерации</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12</a:t>
            </a:fld>
            <a:endParaRPr lang="ru-RU" dirty="0"/>
          </a:p>
        </p:txBody>
      </p:sp>
      <p:sp>
        <p:nvSpPr>
          <p:cNvPr id="6" name="Заголовок 1"/>
          <p:cNvSpPr txBox="1">
            <a:spLocks/>
          </p:cNvSpPr>
          <p:nvPr/>
        </p:nvSpPr>
        <p:spPr>
          <a:xfrm>
            <a:off x="476250" y="914400"/>
            <a:ext cx="8458200" cy="2141316"/>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Autofit/>
          </a:bodyPr>
          <a:lstStyle/>
          <a:p>
            <a:pPr lvl="0" algn="just">
              <a:defRPr/>
            </a:pP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Расходы бюджета - это средства, выплачиваемые из бюджета на реализацию расходных обязательств </a:t>
            </a:r>
            <a:r>
              <a:rPr kumimoji="0" lang="ru-RU" i="0" u="none" strike="noStrike" kern="1200" cap="none" spc="0" normalizeH="0" baseline="0" noProof="0" dirty="0" err="1" smtClean="0">
                <a:ln>
                  <a:noFill/>
                </a:ln>
                <a:uLnTx/>
                <a:uFillTx/>
                <a:latin typeface="Times New Roman" panose="02020603050405020304" pitchFamily="18" charset="0"/>
                <a:ea typeface="+mj-ea"/>
                <a:cs typeface="Times New Roman" pitchFamily="18" charset="0"/>
              </a:rPr>
              <a:t>Колобовского</a:t>
            </a:r>
            <a:r>
              <a:rPr kumimoji="0" lang="ru-RU" i="0" u="none" strike="noStrike" kern="1200" cap="none" spc="0" normalizeH="0" baseline="0" noProof="0" dirty="0" smtClean="0">
                <a:ln>
                  <a:noFill/>
                </a:ln>
                <a:uLnTx/>
                <a:uFillTx/>
                <a:latin typeface="Times New Roman" panose="02020603050405020304" pitchFamily="18" charset="0"/>
                <a:ea typeface="+mj-ea"/>
                <a:cs typeface="Times New Roman" pitchFamily="18" charset="0"/>
              </a:rPr>
              <a:t> городского поселения, то есть расходов, необходимость которых установлена </a:t>
            </a:r>
            <a:r>
              <a:rPr lang="ru-RU" dirty="0">
                <a:latin typeface="Times New Roman" panose="02020603050405020304" pitchFamily="18" charset="0"/>
                <a:cs typeface="Times New Roman" panose="02020603050405020304" pitchFamily="18" charset="0"/>
              </a:rPr>
              <a:t>муниципальными правовыми актами органов местного самоуправления в соответствии с федеральными </a:t>
            </a:r>
            <a:r>
              <a:rPr lang="ru-RU" dirty="0" smtClean="0">
                <a:latin typeface="Times New Roman" panose="02020603050405020304" pitchFamily="18" charset="0"/>
                <a:cs typeface="Times New Roman" panose="02020603050405020304" pitchFamily="18" charset="0"/>
              </a:rPr>
              <a:t>законами, законами </a:t>
            </a:r>
            <a:r>
              <a:rPr lang="ru-RU" dirty="0">
                <a:latin typeface="Times New Roman" panose="02020603050405020304" pitchFamily="18" charset="0"/>
                <a:cs typeface="Times New Roman" panose="02020603050405020304" pitchFamily="18" charset="0"/>
              </a:rPr>
              <a:t>субъекта Российской </a:t>
            </a:r>
            <a:r>
              <a:rPr lang="ru-RU" dirty="0" smtClean="0">
                <a:latin typeface="Times New Roman" panose="02020603050405020304" pitchFamily="18" charset="0"/>
                <a:cs typeface="Times New Roman" panose="02020603050405020304" pitchFamily="18" charset="0"/>
              </a:rPr>
              <a:t>Федерации.</a:t>
            </a:r>
            <a:endParaRPr kumimoji="0" lang="ru-RU" i="0" u="none" strike="noStrike" kern="1200" cap="none" spc="0" normalizeH="0" baseline="0" noProof="0" dirty="0">
              <a:ln>
                <a:noFill/>
              </a:ln>
              <a:uLnTx/>
              <a:uFillTx/>
              <a:latin typeface="Times New Roman" pitchFamily="18" charset="0"/>
              <a:ea typeface="+mj-ea"/>
              <a:cs typeface="Times New Roman" pitchFamily="18" charset="0"/>
            </a:endParaRPr>
          </a:p>
        </p:txBody>
      </p:sp>
      <p:pic>
        <p:nvPicPr>
          <p:cNvPr id="17412" name="Picture 4" descr="http://fotohomka.ru/images/Oct/28/f7c74d9322439fdc71d0820b5963d959/mini_5.jpg"/>
          <p:cNvPicPr>
            <a:picLocks noChangeAspect="1" noChangeArrowheads="1"/>
          </p:cNvPicPr>
          <p:nvPr/>
        </p:nvPicPr>
        <p:blipFill>
          <a:blip r:embed="rId3" cstate="print"/>
          <a:srcRect/>
          <a:stretch>
            <a:fillRect/>
          </a:stretch>
        </p:blipFill>
        <p:spPr bwMode="auto">
          <a:xfrm>
            <a:off x="340126" y="5490410"/>
            <a:ext cx="1068796" cy="1196139"/>
          </a:xfrm>
          <a:prstGeom prst="rect">
            <a:avLst/>
          </a:prstGeom>
          <a:noFill/>
        </p:spPr>
      </p:pic>
      <p:pic>
        <p:nvPicPr>
          <p:cNvPr id="17414" name="Picture 6" descr="http://chelnews.com/uploads/posts/2012-11/1352177962_chelovechek_i_meshki_dol.jpg"/>
          <p:cNvPicPr>
            <a:picLocks noChangeAspect="1" noChangeArrowheads="1"/>
          </p:cNvPicPr>
          <p:nvPr/>
        </p:nvPicPr>
        <p:blipFill>
          <a:blip r:embed="rId4" cstate="print"/>
          <a:srcRect/>
          <a:stretch>
            <a:fillRect/>
          </a:stretch>
        </p:blipFill>
        <p:spPr bwMode="auto">
          <a:xfrm>
            <a:off x="4621686" y="5019869"/>
            <a:ext cx="1392725" cy="1326405"/>
          </a:xfrm>
          <a:prstGeom prst="rect">
            <a:avLst/>
          </a:prstGeom>
          <a:noFill/>
        </p:spPr>
      </p:pic>
      <p:pic>
        <p:nvPicPr>
          <p:cNvPr id="17416" name="Picture 8" descr="http://dist.school688.ru/uploads/images/chudiki/3d-chelovechek-34.jpg"/>
          <p:cNvPicPr>
            <a:picLocks noChangeAspect="1" noChangeArrowheads="1"/>
          </p:cNvPicPr>
          <p:nvPr/>
        </p:nvPicPr>
        <p:blipFill>
          <a:blip r:embed="rId5" cstate="print"/>
          <a:srcRect/>
          <a:stretch>
            <a:fillRect/>
          </a:stretch>
        </p:blipFill>
        <p:spPr bwMode="auto">
          <a:xfrm>
            <a:off x="6200807" y="5411754"/>
            <a:ext cx="1151715" cy="1194319"/>
          </a:xfrm>
          <a:prstGeom prst="rect">
            <a:avLst/>
          </a:prstGeom>
          <a:noFill/>
        </p:spPr>
      </p:pic>
      <p:pic>
        <p:nvPicPr>
          <p:cNvPr id="17418" name="Picture 10" descr="http://hq-wallpapers.ru/wallpapers/2/hq-wallpapers_ru_abstraction3d_5645_1280x1024.jpg"/>
          <p:cNvPicPr>
            <a:picLocks noChangeAspect="1" noChangeArrowheads="1"/>
          </p:cNvPicPr>
          <p:nvPr/>
        </p:nvPicPr>
        <p:blipFill>
          <a:blip r:embed="rId6" cstate="print"/>
          <a:srcRect/>
          <a:stretch>
            <a:fillRect/>
          </a:stretch>
        </p:blipFill>
        <p:spPr bwMode="auto">
          <a:xfrm>
            <a:off x="7589487" y="4926563"/>
            <a:ext cx="1283925" cy="1492143"/>
          </a:xfrm>
          <a:prstGeom prst="rect">
            <a:avLst/>
          </a:prstGeom>
          <a:noFill/>
        </p:spPr>
      </p:pic>
      <p:pic>
        <p:nvPicPr>
          <p:cNvPr id="17420" name="Picture 12" descr="http://oribel-biznes.ru/wp-content/uploads/2012/06/%D1%87%D0%B5%D0%BB%D0%BE%D0%B2%D0%B5%D1%87%D0%B5%D0%BA-%D1%81-%D0%BA%D0%BE%D0%BC%D0%BF%D1%8C%D1%8E%D1%82%D0%B5%D1%80%D0%BE%D0%BC-200x200.jpg"/>
          <p:cNvPicPr>
            <a:picLocks noChangeAspect="1" noChangeArrowheads="1"/>
          </p:cNvPicPr>
          <p:nvPr/>
        </p:nvPicPr>
        <p:blipFill>
          <a:blip r:embed="rId7"/>
          <a:srcRect/>
          <a:stretch>
            <a:fillRect/>
          </a:stretch>
        </p:blipFill>
        <p:spPr bwMode="auto">
          <a:xfrm>
            <a:off x="1698170" y="5075853"/>
            <a:ext cx="1194318" cy="1277876"/>
          </a:xfrm>
          <a:prstGeom prst="rect">
            <a:avLst/>
          </a:prstGeom>
          <a:noFill/>
        </p:spPr>
      </p:pic>
      <p:pic>
        <p:nvPicPr>
          <p:cNvPr id="17422" name="Picture 14" descr="Картинки по запросу человечки для презентации"/>
          <p:cNvPicPr>
            <a:picLocks noChangeAspect="1" noChangeArrowheads="1"/>
          </p:cNvPicPr>
          <p:nvPr/>
        </p:nvPicPr>
        <p:blipFill>
          <a:blip r:embed="rId8"/>
          <a:srcRect/>
          <a:stretch>
            <a:fillRect/>
          </a:stretch>
        </p:blipFill>
        <p:spPr bwMode="auto">
          <a:xfrm>
            <a:off x="3144417" y="5444992"/>
            <a:ext cx="1156996" cy="1203459"/>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59" y="81023"/>
            <a:ext cx="7845965" cy="937549"/>
          </a:xfrm>
        </p:spPr>
        <p:txBody>
          <a:bodyPr>
            <a:noAutofit/>
          </a:bodyPr>
          <a:lstStyle/>
          <a:p>
            <a:pPr algn="ctr"/>
            <a:r>
              <a:rPr lang="ru-RU" sz="1800" b="1" dirty="0" smtClean="0">
                <a:solidFill>
                  <a:schemeClr val="accent6">
                    <a:lumMod val="50000"/>
                  </a:schemeClr>
                </a:solidFill>
                <a:latin typeface="Times New Roman" pitchFamily="18" charset="0"/>
                <a:cs typeface="Times New Roman" pitchFamily="18" charset="0"/>
              </a:rPr>
              <a:t>Структура расходов бюджета </a:t>
            </a:r>
            <a:r>
              <a:rPr lang="ru-RU" sz="1800" b="1" dirty="0" err="1" smtClean="0">
                <a:solidFill>
                  <a:schemeClr val="accent6">
                    <a:lumMod val="50000"/>
                  </a:schemeClr>
                </a:solidFill>
                <a:latin typeface="Times New Roman" pitchFamily="18" charset="0"/>
                <a:cs typeface="Times New Roman" pitchFamily="18" charset="0"/>
              </a:rPr>
              <a:t>Колобовского</a:t>
            </a:r>
            <a:r>
              <a:rPr lang="ru-RU" sz="1800" b="1" dirty="0" smtClean="0">
                <a:solidFill>
                  <a:schemeClr val="accent6">
                    <a:lumMod val="50000"/>
                  </a:schemeClr>
                </a:solidFill>
                <a:latin typeface="Times New Roman" pitchFamily="18" charset="0"/>
                <a:cs typeface="Times New Roman" pitchFamily="18" charset="0"/>
              </a:rPr>
              <a:t> городского поселения на 2018год и плановый период 2019-2020годов</a:t>
            </a:r>
            <a:endParaRPr lang="ru-RU" sz="1800" b="1" dirty="0">
              <a:solidFill>
                <a:schemeClr val="accent6">
                  <a:lumMod val="50000"/>
                </a:schemeClr>
              </a:solidFill>
              <a:latin typeface="Times New Roman" pitchFamily="18" charset="0"/>
              <a:cs typeface="Times New Roman" pitchFamily="18" charset="0"/>
            </a:endParaRPr>
          </a:p>
        </p:txBody>
      </p:sp>
      <p:pic>
        <p:nvPicPr>
          <p:cNvPr id="7" name="Picture 8" descr="Долг"/>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0779" y="1163782"/>
            <a:ext cx="647700"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ЖКХ"/>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45467" y="1126594"/>
            <a:ext cx="719137"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Культура"/>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14451" y="1079806"/>
            <a:ext cx="720725" cy="50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нац"/>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81182" y="1135595"/>
            <a:ext cx="6477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5" descr="нац"/>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262869" y="1163782"/>
            <a:ext cx="6477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Общегос-е"/>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9343" y="1177291"/>
            <a:ext cx="719137"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9" descr="Соц"/>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115230" y="1070476"/>
            <a:ext cx="788987"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19" name="Text Box 26"/>
          <p:cNvSpPr txBox="1">
            <a:spLocks noChangeArrowheads="1"/>
          </p:cNvSpPr>
          <p:nvPr/>
        </p:nvSpPr>
        <p:spPr bwMode="auto">
          <a:xfrm>
            <a:off x="899693" y="2435290"/>
            <a:ext cx="1442291" cy="655134"/>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20" name="Text Box 28"/>
          <p:cNvSpPr txBox="1">
            <a:spLocks noChangeArrowheads="1"/>
          </p:cNvSpPr>
          <p:nvPr/>
        </p:nvSpPr>
        <p:spPr bwMode="auto">
          <a:xfrm>
            <a:off x="2062064" y="1931436"/>
            <a:ext cx="961053"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21" name="Text Box 33"/>
          <p:cNvSpPr txBox="1">
            <a:spLocks noChangeArrowheads="1"/>
          </p:cNvSpPr>
          <p:nvPr/>
        </p:nvSpPr>
        <p:spPr bwMode="auto">
          <a:xfrm>
            <a:off x="3480317" y="2276669"/>
            <a:ext cx="970385" cy="507831"/>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23" name="Text Box 39"/>
          <p:cNvSpPr txBox="1">
            <a:spLocks noChangeArrowheads="1"/>
          </p:cNvSpPr>
          <p:nvPr/>
        </p:nvSpPr>
        <p:spPr bwMode="auto">
          <a:xfrm>
            <a:off x="4711959" y="2360644"/>
            <a:ext cx="1250302" cy="2308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smtClean="0">
                <a:latin typeface="Times New Roman" pitchFamily="18" charset="0"/>
              </a:rPr>
              <a:t>Культура</a:t>
            </a:r>
            <a:endParaRPr lang="ru-RU" altLang="ru-RU" b="1" dirty="0">
              <a:latin typeface="Times New Roman" pitchFamily="18" charset="0"/>
            </a:endParaRPr>
          </a:p>
        </p:txBody>
      </p:sp>
      <p:sp>
        <p:nvSpPr>
          <p:cNvPr id="24" name="Text Box 42"/>
          <p:cNvSpPr txBox="1">
            <a:spLocks noChangeArrowheads="1"/>
          </p:cNvSpPr>
          <p:nvPr/>
        </p:nvSpPr>
        <p:spPr bwMode="auto">
          <a:xfrm>
            <a:off x="5906278" y="1828799"/>
            <a:ext cx="1306285" cy="369332"/>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27" name="Text Box 48"/>
          <p:cNvSpPr txBox="1">
            <a:spLocks noChangeArrowheads="1"/>
          </p:cNvSpPr>
          <p:nvPr/>
        </p:nvSpPr>
        <p:spPr bwMode="auto">
          <a:xfrm>
            <a:off x="7129463" y="2501266"/>
            <a:ext cx="1295400" cy="666750"/>
          </a:xfrm>
          <a:prstGeom prst="rect">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Обслуживание государственного и муниципального долга</a:t>
            </a:r>
          </a:p>
        </p:txBody>
      </p:sp>
      <p:sp>
        <p:nvSpPr>
          <p:cNvPr id="29" name="Rectangle 15"/>
          <p:cNvSpPr>
            <a:spLocks noChangeArrowheads="1"/>
          </p:cNvSpPr>
          <p:nvPr/>
        </p:nvSpPr>
        <p:spPr bwMode="auto">
          <a:xfrm>
            <a:off x="342904" y="3453766"/>
            <a:ext cx="8459782" cy="517526"/>
          </a:xfrm>
          <a:prstGeom prst="rect">
            <a:avLst/>
          </a:prstGeom>
          <a:ln/>
          <a:extLst/>
        </p:spPr>
        <p:style>
          <a:lnRef idx="1">
            <a:schemeClr val="accent3"/>
          </a:lnRef>
          <a:fillRef idx="3">
            <a:schemeClr val="accent3"/>
          </a:fillRef>
          <a:effectRef idx="2">
            <a:schemeClr val="accent3"/>
          </a:effectRef>
          <a:fontRef idx="minor">
            <a:schemeClr val="lt1"/>
          </a:fontRef>
        </p:style>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ctr">
              <a:defRPr/>
            </a:pPr>
            <a:r>
              <a:rPr lang="ru-RU" sz="1400" b="1" dirty="0" smtClean="0">
                <a:latin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cxnSp>
        <p:nvCxnSpPr>
          <p:cNvPr id="33" name="Прямая соединительная линия 32"/>
          <p:cNvCxnSpPr>
            <a:stCxn id="15" idx="2"/>
          </p:cNvCxnSpPr>
          <p:nvPr/>
        </p:nvCxnSpPr>
        <p:spPr>
          <a:xfrm flipH="1">
            <a:off x="508911" y="1680529"/>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stCxn id="12" idx="2"/>
          </p:cNvCxnSpPr>
          <p:nvPr/>
        </p:nvCxnSpPr>
        <p:spPr>
          <a:xfrm>
            <a:off x="1605032" y="1624545"/>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a:stCxn id="13" idx="2"/>
          </p:cNvCxnSpPr>
          <p:nvPr/>
        </p:nvCxnSpPr>
        <p:spPr>
          <a:xfrm>
            <a:off x="2586719" y="1640032"/>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a:endCxn id="21" idx="0"/>
          </p:cNvCxnSpPr>
          <p:nvPr/>
        </p:nvCxnSpPr>
        <p:spPr>
          <a:xfrm rot="5400000">
            <a:off x="3667751" y="1927590"/>
            <a:ext cx="646838" cy="51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10" idx="2"/>
          </p:cNvCxnSpPr>
          <p:nvPr/>
        </p:nvCxnSpPr>
        <p:spPr>
          <a:xfrm flipH="1">
            <a:off x="5274813" y="1586219"/>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7" idx="2"/>
          </p:cNvCxnSpPr>
          <p:nvPr/>
        </p:nvCxnSpPr>
        <p:spPr>
          <a:xfrm flipH="1">
            <a:off x="6509723" y="1607051"/>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27" idx="0"/>
          </p:cNvCxnSpPr>
          <p:nvPr/>
        </p:nvCxnSpPr>
        <p:spPr>
          <a:xfrm>
            <a:off x="7777163" y="1671004"/>
            <a:ext cx="0" cy="830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4294967295"/>
          </p:nvPr>
        </p:nvSpPr>
        <p:spPr>
          <a:xfrm>
            <a:off x="8534400" y="6364309"/>
            <a:ext cx="609600" cy="521208"/>
          </a:xfrm>
          <a:prstGeom prst="rect">
            <a:avLst/>
          </a:prstGeom>
        </p:spPr>
        <p:txBody>
          <a:bodyPr/>
          <a:lstStyle/>
          <a:p>
            <a:r>
              <a:rPr lang="ru-RU" dirty="0" smtClean="0">
                <a:solidFill>
                  <a:schemeClr val="tx1"/>
                </a:solidFill>
              </a:rPr>
              <a:t>26</a:t>
            </a:r>
            <a:endParaRPr lang="ru-RU" dirty="0">
              <a:solidFill>
                <a:schemeClr val="tx1"/>
              </a:solidFill>
            </a:endParaRPr>
          </a:p>
        </p:txBody>
      </p:sp>
      <p:pic>
        <p:nvPicPr>
          <p:cNvPr id="46" name="Picture 4" descr="Картинки по запросу расходы бюджета вопрос"/>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8580" y="4217437"/>
            <a:ext cx="3309040" cy="2192694"/>
          </a:xfrm>
          <a:prstGeom prst="rect">
            <a:avLst/>
          </a:prstGeom>
          <a:noFill/>
          <a:effectLst>
            <a:softEdge rad="355600"/>
          </a:effectLst>
          <a:extLst>
            <a:ext uri="{909E8E84-426E-40DD-AFC4-6F175D3DCCD1}">
              <a14:hiddenFill xmlns="" xmlns:a14="http://schemas.microsoft.com/office/drawing/2010/main">
                <a:solidFill>
                  <a:srgbClr val="FFFFFF"/>
                </a:solidFill>
              </a14:hiddenFill>
            </a:ext>
          </a:extLst>
        </p:spPr>
      </p:pic>
      <p:sp>
        <p:nvSpPr>
          <p:cNvPr id="47" name="Блок-схема: альтернативный процесс 46"/>
          <p:cNvSpPr/>
          <p:nvPr/>
        </p:nvSpPr>
        <p:spPr>
          <a:xfrm>
            <a:off x="4898572" y="4114799"/>
            <a:ext cx="2957804" cy="1119674"/>
          </a:xfrm>
          <a:prstGeom prst="flowChartAlternateProcess">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t>РАСХОДЫ </a:t>
            </a:r>
            <a:r>
              <a:rPr lang="ru-RU" b="1" dirty="0"/>
              <a:t>БЮДЖЕТА </a:t>
            </a:r>
            <a:r>
              <a:rPr lang="ru-RU" dirty="0"/>
              <a:t>распределены по:</a:t>
            </a:r>
          </a:p>
        </p:txBody>
      </p:sp>
      <p:sp>
        <p:nvSpPr>
          <p:cNvPr id="48" name="Выгнутая влево стрелка 47"/>
          <p:cNvSpPr/>
          <p:nvPr/>
        </p:nvSpPr>
        <p:spPr>
          <a:xfrm rot="2330396">
            <a:off x="3759650" y="4215743"/>
            <a:ext cx="776613" cy="1605878"/>
          </a:xfrm>
          <a:prstGeom prst="curvedRightArrow">
            <a:avLst>
              <a:gd name="adj1" fmla="val 25000"/>
              <a:gd name="adj2" fmla="val 479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0" name="Выгнутая вправо стрелка 49"/>
          <p:cNvSpPr/>
          <p:nvPr/>
        </p:nvSpPr>
        <p:spPr>
          <a:xfrm rot="19880112">
            <a:off x="8227350" y="4088884"/>
            <a:ext cx="603990" cy="1590597"/>
          </a:xfrm>
          <a:prstGeom prst="curvedLeftArrow">
            <a:avLst>
              <a:gd name="adj1" fmla="val 26485"/>
              <a:gd name="adj2" fmla="val 28735"/>
              <a:gd name="adj3" fmla="val 28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2" name="Блок-схема: подготовка 51"/>
          <p:cNvSpPr/>
          <p:nvPr/>
        </p:nvSpPr>
        <p:spPr>
          <a:xfrm flipH="1">
            <a:off x="3909527" y="5551714"/>
            <a:ext cx="2388636" cy="1119674"/>
          </a:xfrm>
          <a:prstGeom prst="flowChartPrepa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8 </a:t>
            </a:r>
            <a:r>
              <a:rPr lang="ru-RU" sz="1400" dirty="0"/>
              <a:t>разделам бюджетной классификации</a:t>
            </a:r>
          </a:p>
        </p:txBody>
      </p:sp>
      <p:sp>
        <p:nvSpPr>
          <p:cNvPr id="53" name="Блок-схема: подготовка 52"/>
          <p:cNvSpPr/>
          <p:nvPr/>
        </p:nvSpPr>
        <p:spPr>
          <a:xfrm>
            <a:off x="6382139" y="5299787"/>
            <a:ext cx="2369975" cy="1334277"/>
          </a:xfrm>
          <a:prstGeom prst="flowChartPreparation">
            <a:avLst/>
          </a:prstGeom>
          <a:solidFill>
            <a:srgbClr val="0070C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t>10 муниципальным </a:t>
            </a:r>
            <a:r>
              <a:rPr lang="ru-RU" sz="1400" dirty="0"/>
              <a:t>программам</a:t>
            </a:r>
          </a:p>
        </p:txBody>
      </p:sp>
    </p:spTree>
    <p:extLst>
      <p:ext uri="{BB962C8B-B14F-4D97-AF65-F5344CB8AC3E}">
        <p14:creationId xmlns="" xmlns:p14="http://schemas.microsoft.com/office/powerpoint/2010/main" val="447752174"/>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 y="160337"/>
            <a:ext cx="8451142" cy="670087"/>
          </a:xfrm>
        </p:spPr>
        <p:txBody>
          <a:bodyPr>
            <a:noAutofit/>
          </a:bodyPr>
          <a:lstStyle/>
          <a:p>
            <a:pPr algn="ctr"/>
            <a:r>
              <a:rPr lang="ru-RU" sz="1600" dirty="0" smtClean="0">
                <a:solidFill>
                  <a:schemeClr val="accent6">
                    <a:lumMod val="50000"/>
                  </a:schemeClr>
                </a:solidFill>
              </a:rPr>
              <a:t>Структура расходов бюджета по разделам и подразделам классификации расходов бюджета </a:t>
            </a:r>
            <a:r>
              <a:rPr lang="ru-RU" sz="1600" dirty="0" err="1" smtClean="0">
                <a:solidFill>
                  <a:schemeClr val="accent6">
                    <a:lumMod val="50000"/>
                  </a:schemeClr>
                </a:solidFill>
              </a:rPr>
              <a:t>Колобовского</a:t>
            </a:r>
            <a:r>
              <a:rPr lang="ru-RU" sz="1600" dirty="0" smtClean="0">
                <a:solidFill>
                  <a:schemeClr val="accent6">
                    <a:lumMod val="50000"/>
                  </a:schemeClr>
                </a:solidFill>
              </a:rPr>
              <a:t> городского поселения</a:t>
            </a:r>
            <a:br>
              <a:rPr lang="ru-RU" sz="1600" dirty="0" smtClean="0">
                <a:solidFill>
                  <a:schemeClr val="accent6">
                    <a:lumMod val="50000"/>
                  </a:schemeClr>
                </a:solidFill>
              </a:rPr>
            </a:br>
            <a:r>
              <a:rPr lang="ru-RU" sz="1600" dirty="0" smtClean="0">
                <a:solidFill>
                  <a:schemeClr val="accent6">
                    <a:lumMod val="50000"/>
                  </a:schemeClr>
                </a:solidFill>
              </a:rPr>
              <a:t>на 2020 год и плановый период 2021-2022 годов</a:t>
            </a:r>
            <a:endParaRPr lang="ru-RU" sz="1600" dirty="0">
              <a:solidFill>
                <a:schemeClr val="accent6">
                  <a:lumMod val="50000"/>
                </a:schemeClr>
              </a:solidFill>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14</a:t>
            </a:fld>
            <a:endParaRPr lang="ru-RU" dirty="0"/>
          </a:p>
        </p:txBody>
      </p:sp>
      <p:pic>
        <p:nvPicPr>
          <p:cNvPr id="7" name="Picture 7" descr="C:\Documents and Settings\Savina\Рабочий стол\Яна Савина\Савина (работа)\СЛАЙДЫ 2013\Бюджет для граждан 2016\картинки\432278_original.jpg"/>
          <p:cNvPicPr>
            <a:picLocks noChangeAspect="1" noChangeArrowheads="1"/>
          </p:cNvPicPr>
          <p:nvPr/>
        </p:nvPicPr>
        <p:blipFill>
          <a:blip r:embed="rId2">
            <a:lum bright="70000" contrast="-70000"/>
          </a:blip>
          <a:srcRect/>
          <a:stretch>
            <a:fillRect/>
          </a:stretch>
        </p:blipFill>
        <p:spPr bwMode="auto">
          <a:xfrm>
            <a:off x="1474237" y="5523722"/>
            <a:ext cx="5710334" cy="1068149"/>
          </a:xfrm>
          <a:prstGeom prst="rect">
            <a:avLst/>
          </a:prstGeom>
          <a:noFill/>
          <a:effectLst>
            <a:softEdge rad="317500"/>
          </a:effectLst>
        </p:spPr>
      </p:pic>
      <p:graphicFrame>
        <p:nvGraphicFramePr>
          <p:cNvPr id="6" name="Диаграмма 5"/>
          <p:cNvGraphicFramePr/>
          <p:nvPr>
            <p:extLst>
              <p:ext uri="{D42A27DB-BD31-4B8C-83A1-F6EECF244321}">
                <p14:modId xmlns="" xmlns:p14="http://schemas.microsoft.com/office/powerpoint/2010/main" val="2299859844"/>
              </p:ext>
            </p:extLst>
          </p:nvPr>
        </p:nvGraphicFramePr>
        <p:xfrm>
          <a:off x="7557796" y="1017037"/>
          <a:ext cx="1250301" cy="15768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 xmlns:p14="http://schemas.microsoft.com/office/powerpoint/2010/main" val="633892258"/>
              </p:ext>
            </p:extLst>
          </p:nvPr>
        </p:nvGraphicFramePr>
        <p:xfrm>
          <a:off x="7259216" y="2761862"/>
          <a:ext cx="1604866" cy="1707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 xmlns:p14="http://schemas.microsoft.com/office/powerpoint/2010/main" val="2140760921"/>
              </p:ext>
            </p:extLst>
          </p:nvPr>
        </p:nvGraphicFramePr>
        <p:xfrm>
          <a:off x="7193902" y="4814595"/>
          <a:ext cx="1670180" cy="1455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Таблица 10"/>
          <p:cNvGraphicFramePr>
            <a:graphicFrameLocks noGrp="1"/>
          </p:cNvGraphicFramePr>
          <p:nvPr/>
        </p:nvGraphicFramePr>
        <p:xfrm>
          <a:off x="0" y="914400"/>
          <a:ext cx="7128386" cy="4857145"/>
        </p:xfrm>
        <a:graphic>
          <a:graphicData uri="http://schemas.openxmlformats.org/drawingml/2006/table">
            <a:tbl>
              <a:tblPr/>
              <a:tblGrid>
                <a:gridCol w="605443"/>
                <a:gridCol w="3459684"/>
                <a:gridCol w="1037904"/>
                <a:gridCol w="1088356"/>
                <a:gridCol w="936999"/>
              </a:tblGrid>
              <a:tr h="157642">
                <a:tc rowSpan="2">
                  <a:txBody>
                    <a:bodyPr/>
                    <a:lstStyle/>
                    <a:p>
                      <a:pPr algn="ctr" fontAlgn="b"/>
                      <a:r>
                        <a:rPr lang="ru-RU" sz="800" b="0" i="0" u="none" strike="noStrike" dirty="0">
                          <a:solidFill>
                            <a:srgbClr val="000000"/>
                          </a:solidFill>
                          <a:latin typeface="Times New Roman"/>
                        </a:rPr>
                        <a:t>Раздел, подраздел</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ru-RU" sz="800" b="0" i="0" u="none" strike="noStrike">
                          <a:solidFill>
                            <a:srgbClr val="000000"/>
                          </a:solidFill>
                          <a:latin typeface="Times New Roman"/>
                        </a:rPr>
                        <a:t>Наименование</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800" b="0" i="0" u="none" strike="noStrike" dirty="0">
                          <a:solidFill>
                            <a:srgbClr val="000000"/>
                          </a:solidFill>
                          <a:latin typeface="Times New Roman"/>
                        </a:rPr>
                        <a:t>Сумма, руб.</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57642">
                <a:tc vMerge="1">
                  <a:txBody>
                    <a:bodyPr/>
                    <a:lstStyle/>
                    <a:p>
                      <a:endParaRPr lang="ru-RU"/>
                    </a:p>
                  </a:txBody>
                  <a:tcPr/>
                </a:tc>
                <a:tc vMerge="1">
                  <a:txBody>
                    <a:bodyPr/>
                    <a:lstStyle/>
                    <a:p>
                      <a:endParaRPr lang="ru-RU"/>
                    </a:p>
                  </a:txBody>
                  <a:tcPr/>
                </a:tc>
                <a:tc>
                  <a:txBody>
                    <a:bodyPr/>
                    <a:lstStyle/>
                    <a:p>
                      <a:pPr algn="ctr" fontAlgn="b"/>
                      <a:r>
                        <a:rPr lang="ru-RU" sz="800" b="0" i="0" u="none" strike="noStrike" dirty="0" smtClean="0">
                          <a:solidFill>
                            <a:srgbClr val="000000"/>
                          </a:solidFill>
                          <a:latin typeface="Times New Roman"/>
                        </a:rPr>
                        <a:t>2020год</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2021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2022 </a:t>
                      </a:r>
                      <a:r>
                        <a:rPr lang="ru-RU" sz="800" b="0" i="0" u="none" strike="noStrike" dirty="0">
                          <a:solidFill>
                            <a:srgbClr val="000000"/>
                          </a:solidFill>
                          <a:latin typeface="Times New Roman"/>
                        </a:rPr>
                        <a:t>год</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0100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ОБЩЕГОСУДАРСТВЕННЫЕ РАСХОДЫ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5234687,06</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5113735,98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4991731,28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07709">
                <a:tc>
                  <a:txBody>
                    <a:bodyPr/>
                    <a:lstStyle/>
                    <a:p>
                      <a:pPr algn="r" fontAlgn="b"/>
                      <a:r>
                        <a:rPr lang="ru-RU" sz="800" b="0" i="0" u="none" strike="noStrike">
                          <a:solidFill>
                            <a:srgbClr val="000000"/>
                          </a:solidFill>
                          <a:latin typeface="Times New Roman"/>
                        </a:rPr>
                        <a:t>0102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Функционирование высшего должностного лица субъекта Российской Федерации и муниципального образования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942247,64</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972305,48</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972305,48</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algn="r" fontAlgn="b"/>
                      <a:r>
                        <a:rPr lang="ru-RU" sz="800" b="0" i="0" u="none" strike="noStrike">
                          <a:solidFill>
                            <a:srgbClr val="000000"/>
                          </a:solidFill>
                          <a:latin typeface="Times New Roman"/>
                        </a:rPr>
                        <a:t>0104</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3692723,42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3785472,00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3685472,00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0105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Судебная система</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955,2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1004,70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smtClean="0">
                          <a:solidFill>
                            <a:srgbClr val="000000"/>
                          </a:solidFill>
                          <a:latin typeface="Times New Roman"/>
                        </a:rPr>
                        <a:t>0107</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Обеспечение проведения выборов и референдумов</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192537,0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dirty="0">
                          <a:solidFill>
                            <a:srgbClr val="000000"/>
                          </a:solidFill>
                          <a:latin typeface="Times New Roman"/>
                        </a:rPr>
                        <a:t>0111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Резервные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0113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Другие общегосударственные вопросы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401223,80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349953,80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328953,80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0200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200550,00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200550,00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200550,00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0203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Мобилизационная и вневойсковая подготовка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200550,0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200550,0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200550,0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09">
                <a:tc>
                  <a:txBody>
                    <a:bodyPr/>
                    <a:lstStyle/>
                    <a:p>
                      <a:pPr algn="r" fontAlgn="b"/>
                      <a:r>
                        <a:rPr lang="ru-RU" sz="800" b="1" i="0" u="none" strike="noStrike">
                          <a:solidFill>
                            <a:srgbClr val="000000"/>
                          </a:solidFill>
                          <a:latin typeface="Times New Roman"/>
                        </a:rPr>
                        <a:t>0300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БЕЗОПАСНОСТЬ И ПРАВООХРАНИЕЛЬНАЯ ДЕЯТЕЛЬНОСТЬ</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111520,0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111520,0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111520,0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312926">
                <a:tc>
                  <a:txBody>
                    <a:bodyPr/>
                    <a:lstStyle/>
                    <a:p>
                      <a:pPr algn="r" fontAlgn="b"/>
                      <a:r>
                        <a:rPr lang="ru-RU" sz="800" b="0" i="0" u="none" strike="noStrike">
                          <a:solidFill>
                            <a:srgbClr val="000000"/>
                          </a:solidFill>
                          <a:latin typeface="Times New Roman"/>
                        </a:rPr>
                        <a:t>0309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20000,00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20000,00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0310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Обеспечение пожарной безопасности</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91520,0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91520,0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91520,0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0400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НАЦИОНАЛЬНАЯ ЭКОНОМИКА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2386003,35</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2135556,34</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2153529,39</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0409</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Дорожное хозяйство (дорожные фонды)</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2386003,35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2135556,34</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2153529,39</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887">
                <a:tc>
                  <a:txBody>
                    <a:bodyPr/>
                    <a:lstStyle/>
                    <a:p>
                      <a:pPr algn="r" fontAlgn="b"/>
                      <a:r>
                        <a:rPr lang="ru-RU" sz="800" b="1" i="0" u="none" strike="noStrike">
                          <a:solidFill>
                            <a:srgbClr val="000000"/>
                          </a:solidFill>
                          <a:latin typeface="Times New Roman"/>
                        </a:rPr>
                        <a:t>0500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ЖИЛИЩНО-КОММУНАЛЬНОЕ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3064278,75</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2311984,14</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2288600,41</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0501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Жилищное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909578,75</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671984,14</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598600,41</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0502</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Коммунальное хозяйство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250000,00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150000,00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200000,00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0503</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Благоустройство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1904700,00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1490000,00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1490000,00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0800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КУЛЬТУРА,КИНЕМАТОГРАФИЯ</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4880975,82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4479424,22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4419223,32</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57642">
                <a:tc>
                  <a:txBody>
                    <a:bodyPr/>
                    <a:lstStyle/>
                    <a:p>
                      <a:pPr algn="r" fontAlgn="b"/>
                      <a:r>
                        <a:rPr lang="ru-RU" sz="800" b="0" i="0" u="none" strike="noStrike">
                          <a:solidFill>
                            <a:srgbClr val="000000"/>
                          </a:solidFill>
                          <a:latin typeface="Times New Roman"/>
                        </a:rPr>
                        <a:t>0801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Культура </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4880975,82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4479424,22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4419223,32</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1" i="0" u="none" strike="noStrike">
                          <a:solidFill>
                            <a:srgbClr val="000000"/>
                          </a:solidFill>
                          <a:latin typeface="Times New Roman"/>
                        </a:rPr>
                        <a:t>1000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a:solidFill>
                            <a:srgbClr val="000000"/>
                          </a:solidFill>
                          <a:latin typeface="Times New Roman"/>
                        </a:rPr>
                        <a:t>СОЦИАЛЬНАЯ ПОЛИТИКА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241474,00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243474,00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ru-RU" sz="800" b="1" i="0" u="none" strike="noStrike" dirty="0" smtClean="0">
                          <a:solidFill>
                            <a:srgbClr val="000000"/>
                          </a:solidFill>
                          <a:latin typeface="Times New Roman"/>
                        </a:rPr>
                        <a:t>243474,00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49296">
                <a:tc>
                  <a:txBody>
                    <a:bodyPr/>
                    <a:lstStyle/>
                    <a:p>
                      <a:pPr algn="r" fontAlgn="b"/>
                      <a:r>
                        <a:rPr lang="ru-RU" sz="800" b="0" i="0" u="none" strike="noStrike">
                          <a:solidFill>
                            <a:srgbClr val="000000"/>
                          </a:solidFill>
                          <a:latin typeface="Times New Roman"/>
                        </a:rPr>
                        <a:t>1001</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Пенсионное обеспечение</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241474,00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243474,0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243474,0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a:txBody>
                    <a:bodyPr/>
                    <a:lstStyle/>
                    <a:p>
                      <a:pPr algn="r" fontAlgn="b"/>
                      <a:r>
                        <a:rPr lang="ru-RU" sz="800" b="0" i="0" u="none" strike="noStrike">
                          <a:solidFill>
                            <a:srgbClr val="000000"/>
                          </a:solidFill>
                          <a:latin typeface="Times New Roman"/>
                        </a:rPr>
                        <a:t>1004</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Охрана семьи и детства</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0,00</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Times New Roman"/>
                        </a:rPr>
                        <a:t>0,00</a:t>
                      </a:r>
                      <a:endParaRPr lang="ru-RU" sz="800" b="0"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42">
                <a:tc gridSpan="2">
                  <a:txBody>
                    <a:bodyPr/>
                    <a:lstStyle/>
                    <a:p>
                      <a:pPr algn="ctr" fontAlgn="b"/>
                      <a:r>
                        <a:rPr lang="ru-RU" sz="800" b="1" i="0" u="none" strike="noStrike" dirty="0">
                          <a:solidFill>
                            <a:srgbClr val="000000"/>
                          </a:solidFill>
                          <a:latin typeface="Times New Roman"/>
                        </a:rPr>
                        <a:t>Всего</a:t>
                      </a: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ru-RU"/>
                    </a:p>
                  </a:txBody>
                  <a:tcPr/>
                </a:tc>
                <a:tc>
                  <a:txBody>
                    <a:bodyPr/>
                    <a:lstStyle/>
                    <a:p>
                      <a:pPr algn="ctr" fontAlgn="b"/>
                      <a:r>
                        <a:rPr lang="ru-RU" sz="800" b="1" i="0" u="none" strike="noStrike" dirty="0" smtClean="0">
                          <a:solidFill>
                            <a:srgbClr val="000000"/>
                          </a:solidFill>
                          <a:latin typeface="Times New Roman"/>
                        </a:rPr>
                        <a:t>16119488,98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14596244,68</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ru-RU" sz="800" b="1" i="0" u="none" strike="noStrike" dirty="0" smtClean="0">
                          <a:solidFill>
                            <a:srgbClr val="000000"/>
                          </a:solidFill>
                          <a:latin typeface="Times New Roman"/>
                        </a:rPr>
                        <a:t>14408628,30</a:t>
                      </a:r>
                      <a:endParaRPr lang="ru-RU" sz="800" b="1" i="0" u="none" strike="noStrike" dirty="0">
                        <a:solidFill>
                          <a:srgbClr val="000000"/>
                        </a:solidFill>
                        <a:latin typeface="Times New Roman"/>
                      </a:endParaRPr>
                    </a:p>
                  </a:txBody>
                  <a:tcPr marL="6153" marR="6153" marT="61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pic>
        <p:nvPicPr>
          <p:cNvPr id="14" name="Picture 2" descr="Картинки по запросу расходы бюджета"/>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806889" y="5864874"/>
            <a:ext cx="2751227" cy="769188"/>
          </a:xfrm>
          <a:prstGeom prst="rect">
            <a:avLst/>
          </a:prstGeom>
          <a:noFill/>
          <a:effectLst>
            <a:softEdge rad="736600"/>
          </a:effectLst>
          <a:extLst>
            <a:ext uri="{909E8E84-426E-40DD-AFC4-6F175D3DCCD1}">
              <a14:hiddenFill xmlns="" xmlns:a14="http://schemas.microsoft.com/office/drawing/2010/main">
                <a:solidFill>
                  <a:srgbClr val="FFFFFF"/>
                </a:solidFill>
              </a14:hiddenFill>
            </a:ext>
          </a:extLst>
        </p:spPr>
      </p:pic>
      <p:pic>
        <p:nvPicPr>
          <p:cNvPr id="15" name="Picture 2" descr="C:\Users\econ11\Desktop\Для презентации\i2PNSXI0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8929" y="5987844"/>
            <a:ext cx="2231923" cy="692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33771" y="5850194"/>
            <a:ext cx="2793171" cy="1230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221912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noGrp="1"/>
          </p:cNvSpPr>
          <p:nvPr>
            <p:ph type="title"/>
          </p:nvPr>
        </p:nvSpPr>
        <p:spPr>
          <a:xfrm>
            <a:off x="115747" y="7032"/>
            <a:ext cx="8405978" cy="1015663"/>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Структура расходов </a:t>
            </a:r>
            <a:r>
              <a:rPr lang="ru-RU" sz="2000" b="1" dirty="0" err="1" smtClean="0">
                <a:solidFill>
                  <a:schemeClr val="accent6">
                    <a:lumMod val="50000"/>
                  </a:schemeClr>
                </a:solidFill>
                <a:latin typeface="Times New Roman" pitchFamily="18" charset="0"/>
                <a:cs typeface="Times New Roman" pitchFamily="18" charset="0"/>
              </a:rPr>
              <a:t>Колобовского</a:t>
            </a:r>
            <a:r>
              <a:rPr lang="ru-RU" sz="2000" b="1" dirty="0" smtClean="0">
                <a:solidFill>
                  <a:schemeClr val="accent6">
                    <a:lumMod val="50000"/>
                  </a:schemeClr>
                </a:solidFill>
                <a:latin typeface="Times New Roman" pitchFamily="18" charset="0"/>
                <a:cs typeface="Times New Roman" pitchFamily="18" charset="0"/>
              </a:rPr>
              <a:t> городского поселения по программным и не программным направлениям деятельности на 2020 год и плановый период 2021-2022 годов</a:t>
            </a:r>
          </a:p>
        </p:txBody>
      </p:sp>
      <p:sp>
        <p:nvSpPr>
          <p:cNvPr id="7" name="TextBox 6"/>
          <p:cNvSpPr txBox="1"/>
          <p:nvPr/>
        </p:nvSpPr>
        <p:spPr>
          <a:xfrm>
            <a:off x="254643" y="1191133"/>
            <a:ext cx="4074289"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2610435504"/>
              </p:ext>
            </p:extLst>
          </p:nvPr>
        </p:nvGraphicFramePr>
        <p:xfrm>
          <a:off x="1" y="1130710"/>
          <a:ext cx="8750710" cy="572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15</a:t>
            </a:fld>
            <a:endParaRPr lang="ru-RU" dirty="0"/>
          </a:p>
        </p:txBody>
      </p:sp>
    </p:spTree>
    <p:extLst>
      <p:ext uri="{BB962C8B-B14F-4D97-AF65-F5344CB8AC3E}">
        <p14:creationId xmlns="" xmlns:p14="http://schemas.microsoft.com/office/powerpoint/2010/main" val="308688899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682038" y="6594414"/>
            <a:ext cx="461962" cy="365125"/>
          </a:xfrm>
        </p:spPr>
        <p:txBody>
          <a:bodyPr/>
          <a:lstStyle/>
          <a:p>
            <a:pPr>
              <a:defRPr/>
            </a:pPr>
            <a:fld id="{67FD1E93-168C-4E3F-B839-29F00AE4705B}" type="slidenum">
              <a:rPr lang="ru-RU" smtClean="0"/>
              <a:pPr>
                <a:defRPr/>
              </a:pPr>
              <a:t>16</a:t>
            </a:fld>
            <a:endParaRPr lang="ru-RU" dirty="0"/>
          </a:p>
        </p:txBody>
      </p:sp>
      <p:sp>
        <p:nvSpPr>
          <p:cNvPr id="2" name="TextBox 1"/>
          <p:cNvSpPr txBox="1"/>
          <p:nvPr/>
        </p:nvSpPr>
        <p:spPr>
          <a:xfrm>
            <a:off x="601885" y="115218"/>
            <a:ext cx="7919840"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Муниципальные программы </a:t>
            </a:r>
            <a:r>
              <a:rPr lang="ru-RU" b="1" dirty="0" err="1" smtClean="0">
                <a:latin typeface="Times New Roman" panose="02020603050405020304" pitchFamily="18" charset="0"/>
                <a:cs typeface="Times New Roman" panose="02020603050405020304" pitchFamily="18" charset="0"/>
              </a:rPr>
              <a:t>Колобовского</a:t>
            </a:r>
            <a:r>
              <a:rPr lang="ru-RU" b="1" dirty="0" smtClean="0">
                <a:latin typeface="Times New Roman" panose="02020603050405020304" pitchFamily="18" charset="0"/>
                <a:cs typeface="Times New Roman" panose="02020603050405020304" pitchFamily="18" charset="0"/>
              </a:rPr>
              <a:t> городского поселения на 2019 год и плановый период 2020-2021 годов</a:t>
            </a:r>
            <a:endParaRPr lang="ru-RU"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nvGraphicFramePr>
        <p:xfrm>
          <a:off x="382553" y="699002"/>
          <a:ext cx="8083022" cy="5554315"/>
        </p:xfrm>
        <a:graphic>
          <a:graphicData uri="http://schemas.openxmlformats.org/drawingml/2006/table">
            <a:tbl>
              <a:tblPr/>
              <a:tblGrid>
                <a:gridCol w="3166731"/>
                <a:gridCol w="966940"/>
                <a:gridCol w="846072"/>
                <a:gridCol w="897442"/>
                <a:gridCol w="861182"/>
                <a:gridCol w="679880"/>
                <a:gridCol w="664775"/>
              </a:tblGrid>
              <a:tr h="1003082">
                <a:tc>
                  <a:txBody>
                    <a:bodyPr/>
                    <a:lstStyle/>
                    <a:p>
                      <a:pPr algn="ctr" fontAlgn="ctr"/>
                      <a:r>
                        <a:rPr lang="ru-RU" sz="800" b="1" i="0" u="none" strike="noStrike" dirty="0">
                          <a:latin typeface="Times New Roman"/>
                        </a:rPr>
                        <a:t>Наименование</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Код целевой статьи расходов областного бюджета</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Исполнено за </a:t>
                      </a:r>
                      <a:r>
                        <a:rPr lang="ru-RU" sz="800" b="1" i="0" u="none" strike="noStrike" dirty="0" smtClean="0">
                          <a:latin typeface="Times New Roman"/>
                        </a:rPr>
                        <a:t>2018 </a:t>
                      </a:r>
                      <a:r>
                        <a:rPr lang="ru-RU" sz="800" b="1" i="0" u="none" strike="noStrike" dirty="0">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chemeClr val="tx1"/>
                          </a:solidFill>
                          <a:latin typeface="Times New Roman"/>
                        </a:rPr>
                        <a:t>Ожидаемое исполнение за </a:t>
                      </a:r>
                      <a:r>
                        <a:rPr lang="ru-RU" sz="800" b="1" i="0" u="none" strike="noStrike" dirty="0" smtClean="0">
                          <a:solidFill>
                            <a:schemeClr val="tx1"/>
                          </a:solidFill>
                          <a:latin typeface="Times New Roman"/>
                        </a:rPr>
                        <a:t>2019год</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2020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2021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Проект </a:t>
                      </a:r>
                      <a:br>
                        <a:rPr lang="ru-RU" sz="800" b="1" i="0" u="none" strike="noStrike" dirty="0">
                          <a:solidFill>
                            <a:srgbClr val="000000"/>
                          </a:solidFill>
                          <a:latin typeface="Times New Roman"/>
                        </a:rPr>
                      </a:br>
                      <a:r>
                        <a:rPr lang="ru-RU" sz="800" b="1" i="0" u="none" strike="noStrike" dirty="0">
                          <a:solidFill>
                            <a:srgbClr val="000000"/>
                          </a:solidFill>
                          <a:latin typeface="Times New Roman"/>
                        </a:rPr>
                        <a:t>на </a:t>
                      </a:r>
                      <a:r>
                        <a:rPr lang="ru-RU" sz="800" b="1" i="0" u="none" strike="noStrike" dirty="0" smtClean="0">
                          <a:solidFill>
                            <a:srgbClr val="000000"/>
                          </a:solidFill>
                          <a:latin typeface="Times New Roman"/>
                        </a:rPr>
                        <a:t>2022 </a:t>
                      </a:r>
                      <a:r>
                        <a:rPr lang="ru-RU" sz="800" b="1" i="0" u="none" strike="noStrike" dirty="0">
                          <a:solidFill>
                            <a:srgbClr val="000000"/>
                          </a:solidFill>
                          <a:latin typeface="Times New Roman"/>
                        </a:rPr>
                        <a:t>год</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296">
                <a:tc>
                  <a:txBody>
                    <a:bodyPr/>
                    <a:lstStyle/>
                    <a:p>
                      <a:pPr algn="ctr" fontAlgn="b"/>
                      <a:r>
                        <a:rPr lang="ru-RU" sz="800" b="0" i="0" u="none" strike="noStrike">
                          <a:latin typeface="Times New Roman"/>
                        </a:rPr>
                        <a:t>1</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a:t>
                      </a:r>
                    </a:p>
                  </a:txBody>
                  <a:tcPr marL="4365" marR="4365" marT="4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255">
                <a:tc>
                  <a:txBody>
                    <a:bodyPr/>
                    <a:lstStyle/>
                    <a:p>
                      <a:pPr algn="l" fontAlgn="b"/>
                      <a:r>
                        <a:rPr lang="ru-RU" sz="800" b="0" i="0" u="none" strike="noStrike">
                          <a:latin typeface="Times New Roman"/>
                        </a:rPr>
                        <a:t>Муниципальная программа Колобовского городского поселения «Обеспечение деятельности в области гражданской обороны, чрезвычайных  ситуаций, пожарной безопасности, безопасности людей на водных объектах и профилактике  терроризма и экстримизма»</a:t>
                      </a:r>
                    </a:p>
                  </a:txBody>
                  <a:tcPr marL="4365" marR="4365" marT="436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latin typeface="Times New Roman"/>
                        </a:rPr>
                        <a:t>0100000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82,3,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111,5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111,5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111,5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115">
                <a:tc>
                  <a:txBody>
                    <a:bodyPr/>
                    <a:lstStyle/>
                    <a:p>
                      <a:pPr algn="l" fontAlgn="b"/>
                      <a:r>
                        <a:rPr lang="ru-RU" sz="800" b="0" i="0" u="none" strike="noStrike">
                          <a:latin typeface="Times New Roman"/>
                        </a:rPr>
                        <a:t>Муниципальная программа «Развитие автомобильных дорог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0200000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2372,3</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6589,7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2386,0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2135,6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2153,5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23">
                <a:tc>
                  <a:txBody>
                    <a:bodyPr/>
                    <a:lstStyle/>
                    <a:p>
                      <a:pPr algn="l" fontAlgn="b"/>
                      <a:r>
                        <a:rPr lang="ru-RU" sz="800" b="0" i="0" u="none" strike="noStrike">
                          <a:latin typeface="Times New Roman"/>
                        </a:rPr>
                        <a:t>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0300000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9158,2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1325,9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1059,6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792,0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768,6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29">
                <a:tc>
                  <a:txBody>
                    <a:bodyPr/>
                    <a:lstStyle/>
                    <a:p>
                      <a:pPr algn="l" fontAlgn="b"/>
                      <a:r>
                        <a:rPr lang="ru-RU" sz="800" b="0" i="0" u="none" strike="noStrike">
                          <a:latin typeface="Times New Roman"/>
                        </a:rPr>
                        <a:t>Муниципальная программа «Совершенствование управлением муниципальной собственностью Колобовского городского поселения </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0400000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331,5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103,6</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004">
                <a:tc>
                  <a:txBody>
                    <a:bodyPr/>
                    <a:lstStyle/>
                    <a:p>
                      <a:pPr algn="l" fontAlgn="b"/>
                      <a:r>
                        <a:rPr lang="ru-RU" sz="800" b="0" i="0" u="none" strike="noStrike">
                          <a:latin typeface="Times New Roman"/>
                        </a:rPr>
                        <a:t>Муниципальная программа «Обеспечение мероприятий по благоустройству населенных пунктов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0500000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1903,2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2251,2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1904,7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1490,0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1490,0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64">
                <a:tc>
                  <a:txBody>
                    <a:bodyPr/>
                    <a:lstStyle/>
                    <a:p>
                      <a:pPr algn="l" fontAlgn="b"/>
                      <a:r>
                        <a:rPr lang="ru-RU" sz="800" b="0" i="0" u="none" strike="noStrike">
                          <a:latin typeface="Times New Roman"/>
                        </a:rPr>
                        <a:t>Муниципальная программа «Развитие культуры и спорта на территории Колобовского городского поселения»</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0600000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5212,8</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5966,9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4875</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4479,4</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4419,2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«Развитие местного самоуправления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0700000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4957,2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5006,9</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5275,7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5351,2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5230,2</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761">
                <a:tc>
                  <a:txBody>
                    <a:bodyPr/>
                    <a:lstStyle/>
                    <a:p>
                      <a:pPr algn="l" fontAlgn="b"/>
                      <a:r>
                        <a:rPr lang="ru-RU" sz="800" b="0" i="0" u="none" strike="noStrike">
                          <a:latin typeface="Times New Roman"/>
                        </a:rPr>
                        <a:t>Муниципальная программа «Поддержка субъектов малого предпринимательства»</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latin typeface="Times New Roman"/>
                        </a:rPr>
                        <a:t>0800000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606,0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69,7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949">
                <a:tc>
                  <a:txBody>
                    <a:bodyPr/>
                    <a:lstStyle/>
                    <a:p>
                      <a:pPr algn="l" fontAlgn="b"/>
                      <a:r>
                        <a:rPr lang="ru-RU" sz="800" b="0" i="0" u="none" strike="noStrike">
                          <a:latin typeface="Times New Roman"/>
                        </a:rPr>
                        <a:t>Муниципальная программа «Улучшение условий охраны труда в Колобовском городском поселении»</a:t>
                      </a:r>
                    </a:p>
                  </a:txBody>
                  <a:tcPr marL="4365" marR="4365" marT="436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latin typeface="Times New Roman"/>
                        </a:rPr>
                        <a:t>0900000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4,0</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203">
                <a:tc>
                  <a:txBody>
                    <a:bodyPr/>
                    <a:lstStyle/>
                    <a:p>
                      <a:pPr algn="l" fontAlgn="b"/>
                      <a:r>
                        <a:rPr lang="ru-RU" sz="800" b="0" i="0" u="none" strike="noStrike" dirty="0">
                          <a:latin typeface="Times New Roman"/>
                        </a:rPr>
                        <a:t>Муниципальная программа "Формирование современной городской среды </a:t>
                      </a:r>
                      <a:r>
                        <a:rPr lang="ru-RU" sz="800" b="0" i="0" u="none" strike="noStrike" dirty="0" err="1">
                          <a:latin typeface="Times New Roman"/>
                        </a:rPr>
                        <a:t>Колобовского</a:t>
                      </a:r>
                      <a:r>
                        <a:rPr lang="ru-RU" sz="800" b="0" i="0" u="none" strike="noStrike" dirty="0">
                          <a:latin typeface="Times New Roman"/>
                        </a:rPr>
                        <a:t> городского поселения на 2017 год"</a:t>
                      </a:r>
                    </a:p>
                  </a:txBody>
                  <a:tcPr marL="4365" marR="4365" marT="436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1000000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1240,7</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2994,1</a:t>
                      </a:r>
                      <a:endParaRPr lang="ru-RU" sz="800" b="0"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a:latin typeface="Times New Roman"/>
                        </a:rPr>
                        <a:t>0,0</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531">
                <a:tc gridSpan="2">
                  <a:txBody>
                    <a:bodyPr/>
                    <a:lstStyle/>
                    <a:p>
                      <a:pPr algn="l" fontAlgn="ctr"/>
                      <a:r>
                        <a:rPr lang="ru-RU" sz="800" b="1" i="0" u="none" strike="noStrike" dirty="0">
                          <a:latin typeface="Times New Roman"/>
                        </a:rPr>
                        <a:t>ИТОГО:</a:t>
                      </a: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r" fontAlgn="ctr"/>
                      <a:r>
                        <a:rPr lang="ru-RU" sz="800" b="1" i="0" u="none" strike="noStrike" dirty="0" smtClean="0">
                          <a:solidFill>
                            <a:schemeClr val="tx1"/>
                          </a:solidFill>
                          <a:latin typeface="Times New Roman"/>
                        </a:rPr>
                        <a:t>17585,8</a:t>
                      </a:r>
                      <a:endParaRPr lang="ru-RU" sz="800" b="1" i="0" u="none" strike="noStrike" dirty="0">
                        <a:solidFill>
                          <a:schemeClr val="tx1"/>
                        </a:solidFill>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24390,3</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15720,4</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14389,7</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1" i="0" u="none" strike="noStrike" dirty="0" smtClean="0">
                          <a:latin typeface="Times New Roman"/>
                        </a:rPr>
                        <a:t>14203,1</a:t>
                      </a:r>
                      <a:endParaRPr lang="ru-RU" sz="800" b="1" i="0" u="none" strike="noStrike" dirty="0">
                        <a:latin typeface="Times New Roman"/>
                      </a:endParaRPr>
                    </a:p>
                  </a:txBody>
                  <a:tcPr marL="4365" marR="4365" marT="43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3984733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4E9ED5B1-A891-4EC1-A0FA-F733B810D979}" type="slidenum">
              <a:rPr lang="ru-RU"/>
              <a:pPr>
                <a:defRPr/>
              </a:pPr>
              <a:t>17</a:t>
            </a:fld>
            <a:endParaRPr lang="ru-RU" dirty="0"/>
          </a:p>
        </p:txBody>
      </p:sp>
      <p:sp>
        <p:nvSpPr>
          <p:cNvPr id="2" name="Прямоугольник 1"/>
          <p:cNvSpPr/>
          <p:nvPr/>
        </p:nvSpPr>
        <p:spPr>
          <a:xfrm>
            <a:off x="173621" y="81037"/>
            <a:ext cx="8494518" cy="646331"/>
          </a:xfrm>
          <a:prstGeom prst="rect">
            <a:avLst/>
          </a:prstGeom>
          <a:effectLst>
            <a:glow rad="101600">
              <a:schemeClr val="accent2">
                <a:satMod val="175000"/>
                <a:alpha val="40000"/>
              </a:schemeClr>
            </a:glow>
          </a:effectLst>
        </p:spPr>
        <p:txBody>
          <a:bodyPr wrap="square">
            <a:spAutoFit/>
          </a:bodyPr>
          <a:lstStyle/>
          <a:p>
            <a:pPr algn="ctr"/>
            <a:r>
              <a:rPr lang="ru-RU" sz="1200" b="1" i="1" dirty="0" smtClean="0"/>
              <a:t>Муниципальная программа «Обеспечение мероприятий в        области гражданской обороны, чрезвычайных ситуаций, пожарной безопасности, безопасности людей на водных объектах и профилактике терроризма и </a:t>
            </a:r>
            <a:r>
              <a:rPr lang="ru-RU" sz="1200" b="1" i="1" dirty="0" err="1" smtClean="0"/>
              <a:t>экстримизма</a:t>
            </a:r>
            <a:r>
              <a:rPr lang="ru-RU" sz="1200" b="1" i="1" dirty="0" smtClean="0"/>
              <a:t>»</a:t>
            </a:r>
            <a:endParaRPr lang="ru-RU" sz="1200" dirty="0" smtClean="0"/>
          </a:p>
        </p:txBody>
      </p:sp>
      <p:sp>
        <p:nvSpPr>
          <p:cNvPr id="5" name="Прямоугольник 4"/>
          <p:cNvSpPr/>
          <p:nvPr/>
        </p:nvSpPr>
        <p:spPr>
          <a:xfrm>
            <a:off x="0" y="867746"/>
            <a:ext cx="8546841"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Цель программы</a:t>
            </a:r>
            <a:r>
              <a:rPr lang="ru-RU" sz="1400" b="1"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graphicFrame>
        <p:nvGraphicFramePr>
          <p:cNvPr id="46" name="Таблица 45"/>
          <p:cNvGraphicFramePr>
            <a:graphicFrameLocks noGrp="1"/>
          </p:cNvGraphicFramePr>
          <p:nvPr/>
        </p:nvGraphicFramePr>
        <p:xfrm>
          <a:off x="2528594" y="1683974"/>
          <a:ext cx="6055568" cy="4426772"/>
        </p:xfrm>
        <a:graphic>
          <a:graphicData uri="http://schemas.openxmlformats.org/drawingml/2006/table">
            <a:tbl>
              <a:tblPr/>
              <a:tblGrid>
                <a:gridCol w="332197"/>
                <a:gridCol w="799757"/>
                <a:gridCol w="276087"/>
                <a:gridCol w="332666"/>
                <a:gridCol w="332666"/>
                <a:gridCol w="398824"/>
                <a:gridCol w="399292"/>
                <a:gridCol w="399292"/>
                <a:gridCol w="399292"/>
                <a:gridCol w="596091"/>
                <a:gridCol w="673787"/>
                <a:gridCol w="638392"/>
                <a:gridCol w="477225"/>
              </a:tblGrid>
              <a:tr h="196101">
                <a:tc rowSpan="2">
                  <a:txBody>
                    <a:bodyPr/>
                    <a:lstStyle/>
                    <a:p>
                      <a:pPr algn="ctr">
                        <a:lnSpc>
                          <a:spcPct val="115000"/>
                        </a:lnSpc>
                        <a:spcAft>
                          <a:spcPts val="0"/>
                        </a:spcAft>
                      </a:pPr>
                      <a:r>
                        <a:rPr lang="ru-RU" sz="1200" dirty="0">
                          <a:latin typeface="Times New Roman"/>
                          <a:ea typeface="Times New Roman"/>
                          <a:cs typeface="Times New Roman"/>
                        </a:rPr>
                        <a:t>№</a:t>
                      </a:r>
                    </a:p>
                    <a:p>
                      <a:pPr algn="ctr">
                        <a:lnSpc>
                          <a:spcPct val="115000"/>
                        </a:lnSpc>
                        <a:spcAft>
                          <a:spcPts val="0"/>
                        </a:spcAft>
                      </a:pP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Наименование целевого индикатора (показателя)</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a:t>
                      </a:r>
                    </a:p>
                    <a:p>
                      <a:pPr algn="ctr">
                        <a:lnSpc>
                          <a:spcPct val="115000"/>
                        </a:lnSpc>
                        <a:spcAft>
                          <a:spcPts val="0"/>
                        </a:spcAft>
                      </a:pPr>
                      <a:r>
                        <a:rPr lang="ru-RU" sz="1200">
                          <a:latin typeface="Times New Roman"/>
                          <a:ea typeface="Times New Roman"/>
                          <a:cs typeface="Times New Roman"/>
                        </a:rPr>
                        <a:t>изм.</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0"/>
                        </a:spcAft>
                      </a:pPr>
                      <a:r>
                        <a:rPr lang="ru-RU" sz="1200">
                          <a:latin typeface="Times New Roman"/>
                          <a:ea typeface="Times New Roman"/>
                          <a:cs typeface="Times New Roman"/>
                        </a:rPr>
                        <a:t>Значения целевых индикаторов (показателей)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49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2013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2014</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2015</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2016</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2017</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2018</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2019</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2020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2021</a:t>
                      </a: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2022</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dirty="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Снижение количества пожаров</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p>
                      <a:pPr algn="ctr">
                        <a:lnSpc>
                          <a:spcPct val="115000"/>
                        </a:lnSpc>
                        <a:spcAft>
                          <a:spcPts val="0"/>
                        </a:spcAft>
                      </a:pPr>
                      <a:r>
                        <a:rPr lang="ru-RU" sz="1200" dirty="0">
                          <a:latin typeface="Times New Roman"/>
                          <a:ea typeface="Times New Roman"/>
                          <a:cs typeface="Times New Roman"/>
                        </a:rPr>
                        <a:t>Умен</a:t>
                      </a:r>
                    </a:p>
                    <a:p>
                      <a:pPr algn="ctr">
                        <a:lnSpc>
                          <a:spcPct val="115000"/>
                        </a:lnSpc>
                        <a:spcAft>
                          <a:spcPts val="0"/>
                        </a:spcAft>
                      </a:pPr>
                      <a:r>
                        <a:rPr lang="ru-RU" sz="1200" dirty="0" err="1">
                          <a:latin typeface="Times New Roman"/>
                          <a:ea typeface="Times New Roman"/>
                          <a:cs typeface="Times New Roman"/>
                        </a:rPr>
                        <a:t>ьше</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7294">
                <a:tc>
                  <a:txBody>
                    <a:bodyPr/>
                    <a:lstStyle/>
                    <a:p>
                      <a:pPr algn="ctr">
                        <a:lnSpc>
                          <a:spcPct val="115000"/>
                        </a:lnSpc>
                        <a:spcAft>
                          <a:spcPts val="0"/>
                        </a:spcAft>
                      </a:pPr>
                      <a:r>
                        <a:rPr lang="ru-RU" sz="1200">
                          <a:latin typeface="Times New Roman"/>
                          <a:ea typeface="Times New Roman"/>
                          <a:cs typeface="Times New Roman"/>
                        </a:rPr>
                        <a:t>2</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buFont typeface="Arial" pitchFamily="34" charset="0"/>
                        <a:buChar char="•"/>
                      </a:pPr>
                      <a:r>
                        <a:rPr lang="ru-RU" sz="1200" dirty="0">
                          <a:latin typeface="Times New Roman"/>
                          <a:ea typeface="Times New Roman"/>
                          <a:cs typeface="Times New Roman"/>
                        </a:rPr>
                        <a:t>Снижение количества чрезвычайных ситуаций</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шт.</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0</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Times New Roman"/>
                        <a:cs typeface="Times New Roman"/>
                      </a:endParaRPr>
                    </a:p>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Умень</a:t>
                      </a:r>
                    </a:p>
                    <a:p>
                      <a:pPr algn="ctr">
                        <a:lnSpc>
                          <a:spcPct val="115000"/>
                        </a:lnSpc>
                        <a:spcAft>
                          <a:spcPts val="0"/>
                        </a:spcAft>
                      </a:pPr>
                      <a:r>
                        <a:rPr lang="ru-RU" sz="1200">
                          <a:latin typeface="Times New Roman"/>
                          <a:ea typeface="Times New Roman"/>
                          <a:cs typeface="Times New Roman"/>
                        </a:rPr>
                        <a:t>шение</a:t>
                      </a: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a:latin typeface="Times New Roman"/>
                          <a:ea typeface="Times New Roman"/>
                          <a:cs typeface="Times New Roman"/>
                        </a:rPr>
                        <a:t>Умень</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шение</a:t>
                      </a:r>
                      <a:endParaRPr lang="ru-RU" sz="1200" dirty="0">
                        <a:latin typeface="Times New Roman"/>
                        <a:ea typeface="Times New Roman"/>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a:ea typeface="Times New Roman"/>
                          <a:cs typeface="Times New Roman"/>
                        </a:rPr>
                        <a:t>уменьшение</a:t>
                      </a:r>
                      <a:endParaRPr lang="ru-RU" sz="1200" dirty="0">
                        <a:latin typeface="Times New Roman"/>
                        <a:ea typeface="Times New Roman"/>
                        <a:cs typeface="Times New Roman"/>
                      </a:endParaRPr>
                    </a:p>
                  </a:txBody>
                  <a:tcPr marL="66603" marR="6660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129063" y="2985858"/>
            <a:ext cx="4833258" cy="216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Прямоугольник 47"/>
          <p:cNvSpPr/>
          <p:nvPr/>
        </p:nvSpPr>
        <p:spPr>
          <a:xfrm>
            <a:off x="1968759" y="662474"/>
            <a:ext cx="6867331" cy="984885"/>
          </a:xfrm>
          <a:prstGeom prst="rect">
            <a:avLst/>
          </a:prstGeom>
        </p:spPr>
        <p:txBody>
          <a:bodyPr wrap="square">
            <a:spAutoFit/>
          </a:bodyPr>
          <a:lstStyle/>
          <a:p>
            <a:pPr lvl="0"/>
            <a:r>
              <a:rPr lang="ru-RU" dirty="0" smtClean="0"/>
              <a:t>-</a:t>
            </a:r>
            <a:r>
              <a:rPr lang="ru-RU" sz="800" dirty="0" smtClean="0"/>
              <a:t>совершенствование  системы  управления  в  кризисных  ситуациях;</a:t>
            </a:r>
          </a:p>
          <a:p>
            <a:pPr lvl="0"/>
            <a:r>
              <a:rPr lang="ru-RU" sz="800" dirty="0" smtClean="0"/>
              <a:t>- -снижение  количества  пожаров, гибели  и  травматизма  людей, материального  ущерба  от  пожаров;</a:t>
            </a:r>
          </a:p>
          <a:p>
            <a:pPr lvl="0"/>
            <a:r>
              <a:rPr lang="ru-RU" sz="800" dirty="0" smtClean="0"/>
              <a:t>- дальнейшее  развитие  и  совершенствование  добровольной  пожарной  охраны, путем  обеспечения  материально-техническими  средствами  добровольных  противопожарных  формирований  поселения;</a:t>
            </a:r>
          </a:p>
          <a:p>
            <a:pPr lvl="0"/>
            <a:r>
              <a:rPr lang="ru-RU" sz="800" dirty="0" smtClean="0"/>
              <a:t>-совершенствование  системы  обеспечения  безопасности  людей  на  водных  объектах</a:t>
            </a:r>
          </a:p>
          <a:p>
            <a:r>
              <a:rPr lang="ru-RU" sz="800" dirty="0" smtClean="0"/>
              <a:t>-профилактика терроризма и </a:t>
            </a:r>
            <a:r>
              <a:rPr lang="ru-RU" sz="800" dirty="0" err="1" smtClean="0"/>
              <a:t>экстримизма</a:t>
            </a:r>
            <a:r>
              <a:rPr lang="ru-RU" sz="800" dirty="0" smtClean="0"/>
              <a:t> на территории поселения</a:t>
            </a:r>
            <a:endParaRPr lang="ru-RU" sz="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05665" cy="755780"/>
          </a:xfrm>
          <a:ln cmpd="sng">
            <a:noFill/>
          </a:ln>
          <a:effectLst/>
        </p:spPr>
        <p:txBody>
          <a:bodyPr>
            <a:norm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Муниципальная программа «Развитие культуры </a:t>
            </a:r>
            <a:r>
              <a:rPr lang="ru-RU" sz="1400" dirty="0" smtClean="0">
                <a:solidFill>
                  <a:schemeClr val="tx1"/>
                </a:solidFill>
                <a:latin typeface="Times New Roman" panose="02020603050405020304" pitchFamily="18" charset="0"/>
                <a:cs typeface="Times New Roman" panose="02020603050405020304" pitchFamily="18" charset="0"/>
              </a:rPr>
              <a:t>и спорта на территории </a:t>
            </a:r>
            <a:r>
              <a:rPr lang="ru-RU" sz="14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400" dirty="0" smtClean="0">
                <a:solidFill>
                  <a:schemeClr val="tx1"/>
                </a:solidFill>
                <a:latin typeface="Times New Roman" panose="02020603050405020304" pitchFamily="18" charset="0"/>
                <a:cs typeface="Times New Roman" panose="02020603050405020304" pitchFamily="18" charset="0"/>
              </a:rPr>
              <a:t> городского поселения»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748" y="706056"/>
            <a:ext cx="6296627" cy="1815882"/>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Сохранение и развитие самобытного историко-культурного наследия </a:t>
            </a:r>
            <a:r>
              <a:rPr lang="ru-RU" sz="1400" dirty="0" smtClean="0">
                <a:latin typeface="Times New Roman" pitchFamily="18" charset="0"/>
                <a:cs typeface="Times New Roman" pitchFamily="18" charset="0"/>
              </a:rPr>
              <a:t>поселения, </a:t>
            </a:r>
            <a:r>
              <a:rPr lang="ru-RU" sz="1400" dirty="0">
                <a:latin typeface="Times New Roman" pitchFamily="18" charset="0"/>
                <a:cs typeface="Times New Roman" pitchFamily="18" charset="0"/>
              </a:rPr>
              <a:t>поддержка жизнеспособных форм традиционной культуры, приобщение к духовно-нравственным и культурным традициям всех слоев населения; обеспечение деятельности объектов культуры, содействующих популяризации культурного наследия, создание единого культурного пространства и равных возможностей для всех жителей района в доступе к культурным </a:t>
            </a:r>
            <a:r>
              <a:rPr lang="ru-RU" sz="1400" dirty="0" smtClean="0">
                <a:latin typeface="Times New Roman" pitchFamily="18" charset="0"/>
                <a:cs typeface="Times New Roman" pitchFamily="18" charset="0"/>
              </a:rPr>
              <a:t>благам.</a:t>
            </a: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6" name="TextBox 5"/>
          <p:cNvSpPr txBox="1"/>
          <p:nvPr/>
        </p:nvSpPr>
        <p:spPr>
          <a:xfrm>
            <a:off x="6548342" y="822332"/>
            <a:ext cx="2445056" cy="646331"/>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На </a:t>
            </a:r>
            <a:r>
              <a:rPr lang="ru-RU" b="1" dirty="0" smtClean="0">
                <a:solidFill>
                  <a:schemeClr val="tx1"/>
                </a:solidFill>
                <a:latin typeface="Times New Roman" panose="02020603050405020304" pitchFamily="18" charset="0"/>
                <a:cs typeface="Times New Roman" panose="02020603050405020304" pitchFamily="18" charset="0"/>
              </a:rPr>
              <a:t>2020 </a:t>
            </a:r>
            <a:r>
              <a:rPr lang="ru-RU" b="1" dirty="0" smtClean="0">
                <a:solidFill>
                  <a:schemeClr val="tx1"/>
                </a:solidFill>
                <a:latin typeface="Times New Roman" panose="02020603050405020304" pitchFamily="18" charset="0"/>
                <a:cs typeface="Times New Roman" panose="02020603050405020304" pitchFamily="18" charset="0"/>
              </a:rPr>
              <a:t>год – </a:t>
            </a:r>
            <a:r>
              <a:rPr lang="ru-RU" b="1" dirty="0" smtClean="0">
                <a:solidFill>
                  <a:schemeClr val="tx1"/>
                </a:solidFill>
                <a:latin typeface="Times New Roman" panose="02020603050405020304" pitchFamily="18" charset="0"/>
                <a:cs typeface="Times New Roman" panose="02020603050405020304" pitchFamily="18" charset="0"/>
              </a:rPr>
              <a:t>4875,0тыс.рублей</a:t>
            </a:r>
            <a:r>
              <a:rPr lang="ru-RU" b="1" dirty="0" smtClean="0">
                <a:solidFill>
                  <a:schemeClr val="tx1"/>
                </a:solidFill>
                <a:latin typeface="Times New Roman" panose="02020603050405020304" pitchFamily="18" charset="0"/>
                <a:cs typeface="Times New Roman" panose="02020603050405020304" pitchFamily="18" charset="0"/>
              </a:rPr>
              <a:t>.</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5748" y="4676172"/>
            <a:ext cx="2743200" cy="2060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0"/>
          </p:nvPr>
        </p:nvSpPr>
        <p:spPr>
          <a:xfrm>
            <a:off x="8715736" y="6446838"/>
            <a:ext cx="390163" cy="411162"/>
          </a:xfrm>
        </p:spPr>
        <p:txBody>
          <a:bodyPr/>
          <a:lstStyle/>
          <a:p>
            <a:pPr>
              <a:defRPr/>
            </a:pPr>
            <a:fld id="{67FD1E93-168C-4E3F-B839-29F00AE4705B}" type="slidenum">
              <a:rPr lang="ru-RU" smtClean="0">
                <a:solidFill>
                  <a:schemeClr val="tx1"/>
                </a:solidFill>
              </a:rPr>
              <a:pPr>
                <a:defRPr/>
              </a:pPr>
              <a:t>18</a:t>
            </a:fld>
            <a:endParaRPr lang="ru-RU" dirty="0">
              <a:solidFill>
                <a:schemeClr val="tx1"/>
              </a:solidFill>
            </a:endParaRPr>
          </a:p>
        </p:txBody>
      </p:sp>
      <p:sp>
        <p:nvSpPr>
          <p:cNvPr id="11" name="TextBox 10"/>
          <p:cNvSpPr txBox="1"/>
          <p:nvPr/>
        </p:nvSpPr>
        <p:spPr>
          <a:xfrm>
            <a:off x="2222733" y="5132439"/>
            <a:ext cx="1746990" cy="307777"/>
          </a:xfrm>
          <a:prstGeom prst="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style>
          <a:lnRef idx="0">
            <a:scrgbClr r="0" g="0" b="0"/>
          </a:lnRef>
          <a:fillRef idx="1003">
            <a:schemeClr val="lt2"/>
          </a:fillRef>
          <a:effectRef idx="0">
            <a:scrgbClr r="0" g="0" b="0"/>
          </a:effectRef>
          <a:fontRef idx="major"/>
        </p:style>
        <p:txBody>
          <a:bodyPr wrap="square" rtlCol="0">
            <a:spAutoFit/>
          </a:bodyPr>
          <a:lstStyle/>
          <a:p>
            <a:pPr algn="ctr"/>
            <a:r>
              <a:rPr lang="ru-RU" sz="1400" b="1" dirty="0" smtClean="0">
                <a:latin typeface="Times New Roman" panose="02020603050405020304" pitchFamily="18" charset="0"/>
                <a:cs typeface="Times New Roman" panose="02020603050405020304" pitchFamily="18" charset="0"/>
              </a:rPr>
              <a:t>851,8тыс.руб</a:t>
            </a:r>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56386" y="4306529"/>
            <a:ext cx="2231923" cy="738664"/>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библиотечных услуг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10800000" flipV="1">
            <a:off x="4159046" y="6226795"/>
            <a:ext cx="1828800" cy="307777"/>
          </a:xfrm>
          <a:prstGeom prst="rect">
            <a:avLst/>
          </a:prstGeom>
          <a:solidFill>
            <a:schemeClr val="accent3">
              <a:lumMod val="20000"/>
              <a:lumOff val="80000"/>
            </a:schemeClr>
          </a:solidFill>
        </p:spPr>
        <p:style>
          <a:lnRef idx="3">
            <a:schemeClr val="lt1"/>
          </a:lnRef>
          <a:fillRef idx="1003">
            <a:schemeClr val="lt2"/>
          </a:fillRef>
          <a:effectRef idx="1">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4023,2 тыс.руб</a:t>
            </a:r>
            <a:r>
              <a:rPr lang="ru-RU" sz="1400" b="1" dirty="0" smtClean="0">
                <a:solidFill>
                  <a:schemeClr val="tx1"/>
                </a:solidFill>
                <a:latin typeface="Times New Roman" panose="02020603050405020304" pitchFamily="18" charset="0"/>
                <a:cs typeface="Times New Roman" panose="02020603050405020304" pitchFamily="18" charset="0"/>
              </a:rPr>
              <a:t>.</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031226" y="5181600"/>
            <a:ext cx="2104103" cy="954107"/>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Оказание </a:t>
            </a:r>
            <a:r>
              <a:rPr lang="ru-RU" sz="1400" b="1" dirty="0">
                <a:solidFill>
                  <a:schemeClr val="accent5">
                    <a:lumMod val="50000"/>
                  </a:schemeClr>
                </a:solidFill>
                <a:latin typeface="Times New Roman" panose="02020603050405020304" pitchFamily="18" charset="0"/>
                <a:cs typeface="Times New Roman" panose="02020603050405020304" pitchFamily="18" charset="0"/>
              </a:rPr>
              <a:t>услуг в сфере культуры в </a:t>
            </a:r>
            <a:r>
              <a:rPr lang="ru-RU" sz="1400"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Колобовском</a:t>
            </a:r>
            <a:r>
              <a:rPr lang="ru-RU" sz="1400" b="1" dirty="0" smtClean="0">
                <a:solidFill>
                  <a:schemeClr val="accent5">
                    <a:lumMod val="50000"/>
                  </a:schemeClr>
                </a:solidFill>
                <a:latin typeface="Times New Roman" panose="02020603050405020304" pitchFamily="18" charset="0"/>
                <a:cs typeface="Times New Roman" panose="02020603050405020304" pitchFamily="18" charset="0"/>
              </a:rPr>
              <a:t> городском поселении</a:t>
            </a:r>
            <a:endParaRPr lang="ru-RU" sz="1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21233" y="3952568"/>
            <a:ext cx="5712269"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Основные направления финансирования в </a:t>
            </a:r>
            <a:r>
              <a:rPr lang="ru-RU" b="1" dirty="0" smtClean="0">
                <a:latin typeface="Times New Roman" panose="02020603050405020304" pitchFamily="18" charset="0"/>
                <a:cs typeface="Times New Roman" panose="02020603050405020304" pitchFamily="18" charset="0"/>
              </a:rPr>
              <a:t>2020 </a:t>
            </a:r>
            <a:r>
              <a:rPr lang="ru-RU" b="1" dirty="0" smtClean="0">
                <a:latin typeface="Times New Roman" panose="02020603050405020304" pitchFamily="18" charset="0"/>
                <a:cs typeface="Times New Roman" panose="02020603050405020304" pitchFamily="18" charset="0"/>
              </a:rPr>
              <a:t>году</a:t>
            </a:r>
            <a:endParaRPr lang="ru-RU"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647769" y="2113935"/>
            <a:ext cx="4798142" cy="1569660"/>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В целях реализации «майского указа» № 597 в части повышения заработной платы отдельных категорий работников бюджетной сферы, специальным документом – Планом мероприятий («Дорожной картой»), направленных на повышение эффективности сферы культуры в </a:t>
            </a:r>
            <a:r>
              <a:rPr lang="ru-RU" sz="1200" dirty="0" smtClean="0">
                <a:latin typeface="Times New Roman" panose="02020603050405020304" pitchFamily="18" charset="0"/>
                <a:cs typeface="Times New Roman" panose="02020603050405020304" pitchFamily="18" charset="0"/>
              </a:rPr>
              <a:t>Ивановской области, </a:t>
            </a:r>
            <a:r>
              <a:rPr lang="ru-RU" sz="1200" dirty="0">
                <a:latin typeface="Times New Roman" panose="02020603050405020304" pitchFamily="18" charset="0"/>
                <a:cs typeface="Times New Roman" panose="02020603050405020304" pitchFamily="18" charset="0"/>
              </a:rPr>
              <a:t>утвержденной </a:t>
            </a:r>
            <a:r>
              <a:rPr lang="ru-RU" sz="1200" dirty="0" smtClean="0">
                <a:latin typeface="Times New Roman" panose="02020603050405020304" pitchFamily="18" charset="0"/>
                <a:cs typeface="Times New Roman" panose="02020603050405020304" pitchFamily="18" charset="0"/>
              </a:rPr>
              <a:t>постановлением </a:t>
            </a:r>
            <a:r>
              <a:rPr lang="ru-RU" sz="1200" dirty="0">
                <a:latin typeface="Times New Roman" panose="02020603050405020304" pitchFamily="18" charset="0"/>
                <a:cs typeface="Times New Roman" panose="02020603050405020304" pitchFamily="18" charset="0"/>
              </a:rPr>
              <a:t>Правительства </a:t>
            </a:r>
            <a:r>
              <a:rPr lang="ru-RU" sz="1200" dirty="0" smtClean="0">
                <a:latin typeface="Times New Roman" panose="02020603050405020304" pitchFamily="18" charset="0"/>
                <a:cs typeface="Times New Roman" panose="02020603050405020304" pitchFamily="18" charset="0"/>
              </a:rPr>
              <a:t>Ивановской области от 13 ноября  </a:t>
            </a:r>
            <a:r>
              <a:rPr lang="ru-RU" sz="1200" dirty="0">
                <a:latin typeface="Times New Roman" panose="02020603050405020304" pitchFamily="18" charset="0"/>
                <a:cs typeface="Times New Roman" panose="02020603050405020304" pitchFamily="18" charset="0"/>
              </a:rPr>
              <a:t>2013 года № </a:t>
            </a:r>
            <a:r>
              <a:rPr lang="ru-RU" sz="1200" dirty="0" smtClean="0">
                <a:latin typeface="Times New Roman" panose="02020603050405020304" pitchFamily="18" charset="0"/>
                <a:cs typeface="Times New Roman" panose="02020603050405020304" pitchFamily="18" charset="0"/>
              </a:rPr>
              <a:t>453-п</a:t>
            </a:r>
            <a:r>
              <a:rPr lang="ru-RU" sz="1200" dirty="0">
                <a:latin typeface="Times New Roman" panose="02020603050405020304" pitchFamily="18" charset="0"/>
                <a:cs typeface="Times New Roman" panose="02020603050405020304" pitchFamily="18" charset="0"/>
              </a:rPr>
              <a:t>, установлены соответствующие целевые значения по средней зарплате работников учреждений </a:t>
            </a:r>
            <a:r>
              <a:rPr lang="ru-RU" sz="1200" dirty="0" smtClean="0">
                <a:latin typeface="Times New Roman" panose="02020603050405020304" pitchFamily="18" charset="0"/>
                <a:cs typeface="Times New Roman" panose="02020603050405020304" pitchFamily="18" charset="0"/>
              </a:rPr>
              <a:t>культуры.</a:t>
            </a:r>
            <a:endParaRPr lang="ru-RU" sz="1200" dirty="0">
              <a:latin typeface="Times New Roman" panose="02020603050405020304" pitchFamily="18" charset="0"/>
              <a:cs typeface="Times New Roman" panose="02020603050405020304" pitchFamily="18" charset="0"/>
            </a:endParaRPr>
          </a:p>
        </p:txBody>
      </p:sp>
      <p:pic>
        <p:nvPicPr>
          <p:cNvPr id="12" name="Picture 2" descr="C:\Users\Elena\AppData\Local\Temp\Rar$DIa0.874\img-20190911-wa0003[1].jpg"/>
          <p:cNvPicPr>
            <a:picLocks noChangeAspect="1" noChangeArrowheads="1"/>
          </p:cNvPicPr>
          <p:nvPr/>
        </p:nvPicPr>
        <p:blipFill>
          <a:blip r:embed="rId3"/>
          <a:srcRect/>
          <a:stretch>
            <a:fillRect/>
          </a:stretch>
        </p:blipFill>
        <p:spPr bwMode="auto">
          <a:xfrm>
            <a:off x="412956" y="2379406"/>
            <a:ext cx="2281084" cy="1692018"/>
          </a:xfrm>
          <a:prstGeom prst="rect">
            <a:avLst/>
          </a:prstGeom>
          <a:noFill/>
        </p:spPr>
      </p:pic>
      <p:pic>
        <p:nvPicPr>
          <p:cNvPr id="17" name="Рисунок 16" descr="C:\Users\Elena\Pictures\фото новые\фото новые 014.jpg"/>
          <p:cNvPicPr/>
          <p:nvPr/>
        </p:nvPicPr>
        <p:blipFill>
          <a:blip r:embed="rId4" cstate="print"/>
          <a:srcRect/>
          <a:stretch>
            <a:fillRect/>
          </a:stretch>
        </p:blipFill>
        <p:spPr bwMode="auto">
          <a:xfrm>
            <a:off x="6076993" y="4413338"/>
            <a:ext cx="3204000" cy="2318188"/>
          </a:xfrm>
          <a:prstGeom prst="rect">
            <a:avLst/>
          </a:prstGeom>
          <a:noFill/>
          <a:ln w="9525">
            <a:noFill/>
            <a:miter lim="800000"/>
            <a:headEnd/>
            <a:tailEnd/>
          </a:ln>
        </p:spPr>
      </p:pic>
    </p:spTree>
    <p:extLst>
      <p:ext uri="{BB962C8B-B14F-4D97-AF65-F5344CB8AC3E}">
        <p14:creationId xmlns="" xmlns:p14="http://schemas.microsoft.com/office/powerpoint/2010/main" val="1332471126"/>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доступным и комфортным жильем, услугами жилищно-коммунального хозяйства  населения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8897" y="933209"/>
            <a:ext cx="6045593" cy="1077218"/>
          </a:xfrm>
          <a:prstGeom prst="rect">
            <a:avLst/>
          </a:prstGeom>
          <a:noFill/>
        </p:spPr>
        <p:txBody>
          <a:bodyPr wrap="square" rtlCol="0">
            <a:spAutoFit/>
          </a:bodyPr>
          <a:lstStyle/>
          <a:p>
            <a:pPr lvl="0"/>
            <a:r>
              <a:rPr lang="ru-RU" sz="1600" b="1" dirty="0">
                <a:latin typeface="Times New Roman" panose="02020603050405020304" pitchFamily="18" charset="0"/>
                <a:cs typeface="Times New Roman" panose="02020603050405020304" pitchFamily="18" charset="0"/>
              </a:rPr>
              <a:t>Цель </a:t>
            </a:r>
            <a:r>
              <a:rPr lang="ru-RU" sz="1600" b="1" dirty="0" smtClean="0">
                <a:latin typeface="Times New Roman" panose="02020603050405020304" pitchFamily="18" charset="0"/>
                <a:cs typeface="Times New Roman" panose="02020603050405020304" pitchFamily="18" charset="0"/>
              </a:rPr>
              <a:t>программы</a:t>
            </a:r>
            <a:r>
              <a:rPr lang="ru-RU" sz="1600" dirty="0" smtClean="0">
                <a:latin typeface="Times New Roman" panose="02020603050405020304" pitchFamily="18" charset="0"/>
                <a:cs typeface="Times New Roman" panose="02020603050405020304" pitchFamily="18" charset="0"/>
              </a:rPr>
              <a:t>: Содержание и ремонт муниципального имущества</a:t>
            </a:r>
            <a:r>
              <a:rPr lang="ru-RU"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создание безопасных и благоприятных условий проживания граждан  на территории поселения</a:t>
            </a:r>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562898" y="811152"/>
            <a:ext cx="2233864" cy="584775"/>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 </a:t>
            </a:r>
            <a:r>
              <a:rPr lang="ru-RU" sz="1600" b="1" dirty="0" smtClean="0">
                <a:solidFill>
                  <a:schemeClr val="tx1"/>
                </a:solidFill>
                <a:latin typeface="Times New Roman" panose="02020603050405020304" pitchFamily="18" charset="0"/>
                <a:cs typeface="Times New Roman" panose="02020603050405020304" pitchFamily="18" charset="0"/>
              </a:rPr>
              <a:t>2020год </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smtClean="0">
                <a:solidFill>
                  <a:schemeClr val="tx1"/>
                </a:solidFill>
                <a:latin typeface="Times New Roman" panose="02020603050405020304" pitchFamily="18" charset="0"/>
                <a:cs typeface="Times New Roman" panose="02020603050405020304" pitchFamily="18" charset="0"/>
              </a:rPr>
              <a:t>1059,6 </a:t>
            </a:r>
            <a:r>
              <a:rPr lang="ru-RU" sz="1600" b="1" dirty="0" err="1" smtClean="0">
                <a:solidFill>
                  <a:schemeClr val="tx1"/>
                </a:solidFill>
                <a:latin typeface="Times New Roman" panose="02020603050405020304" pitchFamily="18" charset="0"/>
                <a:cs typeface="Times New Roman" panose="02020603050405020304" pitchFamily="18" charset="0"/>
              </a:rPr>
              <a:t>тыс.руб</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42795" y="4352081"/>
            <a:ext cx="184731" cy="369332"/>
          </a:xfrm>
          <a:prstGeom prst="rect">
            <a:avLst/>
          </a:prstGeom>
          <a:noFill/>
        </p:spPr>
        <p:txBody>
          <a:bodyPr wrap="none" rtlCol="0">
            <a:spAutoFit/>
          </a:bodyPr>
          <a:lstStyle/>
          <a:p>
            <a:endParaRPr lang="ru-RU" dirty="0"/>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19</a:t>
            </a:fld>
            <a:endParaRPr lang="ru-RU" dirty="0">
              <a:solidFill>
                <a:schemeClr val="bg1"/>
              </a:solidFill>
            </a:endParaRPr>
          </a:p>
        </p:txBody>
      </p:sp>
      <p:graphicFrame>
        <p:nvGraphicFramePr>
          <p:cNvPr id="19" name="Таблица 18"/>
          <p:cNvGraphicFramePr>
            <a:graphicFrameLocks noGrp="1"/>
          </p:cNvGraphicFramePr>
          <p:nvPr/>
        </p:nvGraphicFramePr>
        <p:xfrm>
          <a:off x="2703872" y="2340077"/>
          <a:ext cx="6263148" cy="4168878"/>
        </p:xfrm>
        <a:graphic>
          <a:graphicData uri="http://schemas.openxmlformats.org/drawingml/2006/table">
            <a:tbl>
              <a:tblPr/>
              <a:tblGrid>
                <a:gridCol w="358922"/>
                <a:gridCol w="893205"/>
                <a:gridCol w="268087"/>
                <a:gridCol w="719105"/>
                <a:gridCol w="536804"/>
                <a:gridCol w="625747"/>
                <a:gridCol w="536174"/>
                <a:gridCol w="536804"/>
                <a:gridCol w="447233"/>
                <a:gridCol w="446602"/>
                <a:gridCol w="406862"/>
                <a:gridCol w="487603"/>
              </a:tblGrid>
              <a:tr h="1191108">
                <a:tc>
                  <a:txBody>
                    <a:bodyPr/>
                    <a:lstStyle/>
                    <a:p>
                      <a:pPr algn="ctr">
                        <a:lnSpc>
                          <a:spcPct val="115000"/>
                        </a:lnSpc>
                        <a:spcAft>
                          <a:spcPts val="0"/>
                        </a:spcAft>
                      </a:pPr>
                      <a:r>
                        <a:rPr lang="ru-RU" sz="1100" dirty="0">
                          <a:latin typeface="Times New Roman"/>
                          <a:ea typeface="Times New Roman"/>
                          <a:cs typeface="Times New Roman"/>
                        </a:rPr>
                        <a:t>N</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Наименование показателя</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Ед. изм.</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2014</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2015</a:t>
                      </a:r>
                      <a:r>
                        <a:rPr lang="ru-RU" sz="1100" dirty="0">
                          <a:latin typeface="Times New Roman"/>
                          <a:ea typeface="Times New Roman"/>
                          <a:cs typeface="Times New Roman"/>
                        </a:rPr>
                        <a:t/>
                      </a:r>
                      <a:br>
                        <a:rPr lang="ru-RU" sz="1100" dirty="0">
                          <a:latin typeface="Times New Roman"/>
                          <a:ea typeface="Times New Roman"/>
                          <a:cs typeface="Times New Roman"/>
                        </a:rPr>
                      </a:b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2016</a:t>
                      </a:r>
                      <a:endParaRPr lang="ru-RU" sz="1100" dirty="0">
                        <a:latin typeface="Arial"/>
                        <a:ea typeface="Times New Roman"/>
                        <a:cs typeface="Times New Roman"/>
                      </a:endParaRPr>
                    </a:p>
                    <a:p>
                      <a:pPr algn="ctr">
                        <a:lnSpc>
                          <a:spcPct val="115000"/>
                        </a:lnSpc>
                        <a:spcAft>
                          <a:spcPts val="0"/>
                        </a:spcAft>
                      </a:pPr>
                      <a:r>
                        <a:rPr lang="ru-RU" sz="1100" dirty="0">
                          <a:latin typeface="Times New Roman"/>
                          <a:ea typeface="Times New Roman"/>
                          <a:cs typeface="Times New Roman"/>
                        </a:rPr>
                        <a:t>факт</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2017</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факт</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2018</a:t>
                      </a:r>
                      <a:endParaRPr lang="ru-RU" sz="1100" dirty="0">
                        <a:latin typeface="Arial"/>
                        <a:ea typeface="Times New Roman"/>
                        <a:cs typeface="Times New Roman"/>
                      </a:endParaRPr>
                    </a:p>
                    <a:p>
                      <a:pPr>
                        <a:lnSpc>
                          <a:spcPct val="115000"/>
                        </a:lnSpc>
                        <a:spcAft>
                          <a:spcPts val="0"/>
                        </a:spcAft>
                      </a:pPr>
                      <a:r>
                        <a:rPr lang="ru-RU" sz="1100" dirty="0">
                          <a:latin typeface="Times New Roman"/>
                          <a:ea typeface="Times New Roman"/>
                          <a:cs typeface="Times New Roman"/>
                        </a:rPr>
                        <a:t>оценка</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2019</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latin typeface="Times New Roman"/>
                          <a:ea typeface="Times New Roman"/>
                          <a:cs typeface="Times New Roman"/>
                        </a:rPr>
                        <a:t>2020</a:t>
                      </a:r>
                      <a:endParaRPr lang="ru-RU" sz="1100" dirty="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2021</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dirty="0" smtClean="0">
                          <a:latin typeface="Times New Roman"/>
                          <a:ea typeface="Times New Roman"/>
                          <a:cs typeface="Times New Roman"/>
                        </a:rPr>
                        <a:t>2022</a:t>
                      </a:r>
                      <a:endParaRPr lang="ru-RU" sz="1100" dirty="0">
                        <a:latin typeface="Times New Roman"/>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9626">
                <a:tc>
                  <a:txBody>
                    <a:bodyPr/>
                    <a:lstStyle/>
                    <a:p>
                      <a:pPr algn="ctr">
                        <a:lnSpc>
                          <a:spcPct val="115000"/>
                        </a:lnSpc>
                        <a:spcAft>
                          <a:spcPts val="0"/>
                        </a:spcAft>
                      </a:pPr>
                      <a:r>
                        <a:rPr lang="ru-RU" sz="1100">
                          <a:latin typeface="Times New Roman"/>
                          <a:ea typeface="Times New Roman"/>
                          <a:cs typeface="Times New Roman"/>
                        </a:rPr>
                        <a:t>1</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Уровень износа объектов коммунальной инфраструктуры</a:t>
                      </a:r>
                      <a:endParaRPr lang="ru-RU" sz="1100">
                        <a:latin typeface="Arial"/>
                        <a:ea typeface="Times New Roman"/>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80</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100">
                        <a:latin typeface="Times New Roman"/>
                        <a:ea typeface="Times New Roman"/>
                        <a:cs typeface="Times New Roman"/>
                      </a:endParaRPr>
                    </a:p>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78,8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78,8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2</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сетей водоотведения</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3,7</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3,7</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072">
                <a:tc>
                  <a:txBody>
                    <a:bodyPr/>
                    <a:lstStyle/>
                    <a:p>
                      <a:pPr algn="ctr">
                        <a:lnSpc>
                          <a:spcPct val="115000"/>
                        </a:lnSpc>
                        <a:spcAft>
                          <a:spcPts val="0"/>
                        </a:spcAft>
                      </a:pPr>
                      <a:r>
                        <a:rPr lang="ru-RU" sz="1100">
                          <a:latin typeface="Times New Roman"/>
                          <a:ea typeface="Times New Roman"/>
                          <a:cs typeface="Times New Roman"/>
                        </a:rPr>
                        <a:t>3</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Протяженность тепловых  сетей</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км</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6,8</a:t>
                      </a:r>
                      <a:endParaRPr lang="ru-RU" sz="1100" dirty="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6,8</a:t>
                      </a:r>
                      <a:endParaRPr lang="ru-RU" sz="1100">
                        <a:latin typeface="Arial"/>
                        <a:ea typeface="Times New Roman"/>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100" dirty="0">
                          <a:latin typeface="Times New Roman"/>
                          <a:ea typeface="Times New Roman"/>
                          <a:cs typeface="Times New Roman"/>
                        </a:rPr>
                        <a:t>6,8</a:t>
                      </a: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Прямоугольник 20"/>
          <p:cNvSpPr/>
          <p:nvPr/>
        </p:nvSpPr>
        <p:spPr>
          <a:xfrm>
            <a:off x="2684206" y="1848465"/>
            <a:ext cx="6174658" cy="307777"/>
          </a:xfrm>
          <a:prstGeom prst="rect">
            <a:avLst/>
          </a:prstGeom>
        </p:spPr>
        <p:txBody>
          <a:bodyPr wrap="square">
            <a:spAutoFit/>
          </a:bodyPr>
          <a:lstStyle/>
          <a:p>
            <a:r>
              <a:rPr lang="ru-RU" sz="1400" dirty="0" smtClean="0">
                <a:latin typeface="Times New Roman" pitchFamily="18" charset="0"/>
                <a:cs typeface="Times New Roman" pitchFamily="18" charset="0"/>
              </a:rPr>
              <a:t>Сведения о целевых показателях (индикаторах) программы</a:t>
            </a:r>
            <a:endParaRPr lang="ru-RU" sz="1400" dirty="0">
              <a:latin typeface="Times New Roman" pitchFamily="18" charset="0"/>
              <a:cs typeface="Times New Roman" pitchFamily="18" charset="0"/>
            </a:endParaRPr>
          </a:p>
        </p:txBody>
      </p:sp>
      <p:pic>
        <p:nvPicPr>
          <p:cNvPr id="22" name="Picture 4" descr="C:\Users\econ11\Pictures\iGS06L4ZB.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149662"/>
            <a:ext cx="2606198" cy="173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3" name="Picture 4"/>
          <p:cNvPicPr>
            <a:picLocks noChangeAspect="1" noChangeArrowheads="1"/>
          </p:cNvPicPr>
          <p:nvPr/>
        </p:nvPicPr>
        <p:blipFill>
          <a:blip r:embed="rId3" cstate="print"/>
          <a:srcRect/>
          <a:stretch>
            <a:fillRect/>
          </a:stretch>
        </p:blipFill>
        <p:spPr bwMode="auto">
          <a:xfrm>
            <a:off x="138159" y="4119716"/>
            <a:ext cx="2494297" cy="2222090"/>
          </a:xfrm>
          <a:prstGeom prst="rect">
            <a:avLst/>
          </a:prstGeom>
          <a:noFill/>
          <a:ln w="9525">
            <a:noFill/>
            <a:miter lim="800000"/>
            <a:headEnd/>
            <a:tailEnd/>
          </a:ln>
        </p:spPr>
      </p:pic>
    </p:spTree>
    <p:extLst>
      <p:ext uri="{BB962C8B-B14F-4D97-AF65-F5344CB8AC3E}">
        <p14:creationId xmlns="" xmlns:p14="http://schemas.microsoft.com/office/powerpoint/2010/main" val="260094385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a:t>
            </a:fld>
            <a:endParaRPr lang="ru-RU" dirty="0"/>
          </a:p>
        </p:txBody>
      </p:sp>
      <p:sp>
        <p:nvSpPr>
          <p:cNvPr id="6" name="Прямоугольник 5"/>
          <p:cNvSpPr/>
          <p:nvPr/>
        </p:nvSpPr>
        <p:spPr>
          <a:xfrm>
            <a:off x="3589259" y="876300"/>
            <a:ext cx="5345191" cy="646331"/>
          </a:xfrm>
          <a:prstGeom prst="rect">
            <a:avLst/>
          </a:prstGeom>
        </p:spPr>
        <p:txBody>
          <a:bodyPr wrap="square">
            <a:spAutoFit/>
          </a:bodyPr>
          <a:lstStyle/>
          <a:p>
            <a:pPr algn="ctr"/>
            <a:r>
              <a:rPr lang="ru-RU" b="1" dirty="0">
                <a:solidFill>
                  <a:schemeClr val="accent5">
                    <a:lumMod val="50000"/>
                  </a:schemeClr>
                </a:solidFill>
                <a:latin typeface="Times New Roman" panose="02020603050405020304" pitchFamily="18" charset="0"/>
                <a:cs typeface="Times New Roman" panose="02020603050405020304" pitchFamily="18" charset="0"/>
              </a:rPr>
              <a:t>Уважаемые жители </a:t>
            </a:r>
            <a:r>
              <a:rPr lang="ru-RU" b="1" dirty="0" err="1" smtClean="0">
                <a:solidFill>
                  <a:schemeClr val="accent5">
                    <a:lumMod val="50000"/>
                  </a:schemeClr>
                </a:solidFill>
                <a:latin typeface="Times New Roman" panose="02020603050405020304" pitchFamily="18" charset="0"/>
                <a:cs typeface="Times New Roman" panose="02020603050405020304" pitchFamily="18" charset="0"/>
              </a:rPr>
              <a:t>Колобовского</a:t>
            </a:r>
            <a:r>
              <a:rPr lang="ru-RU" b="1" dirty="0" smtClean="0">
                <a:solidFill>
                  <a:schemeClr val="accent5">
                    <a:lumMod val="50000"/>
                  </a:schemeClr>
                </a:solidFill>
                <a:latin typeface="Times New Roman" panose="02020603050405020304" pitchFamily="18" charset="0"/>
                <a:cs typeface="Times New Roman" panose="02020603050405020304" pitchFamily="18" charset="0"/>
              </a:rPr>
              <a:t> городского поселения!</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1770" y="2164080"/>
            <a:ext cx="8784975" cy="338554"/>
          </a:xfrm>
          <a:prstGeom prst="rect">
            <a:avLst/>
          </a:prstGeom>
          <a:noFill/>
        </p:spPr>
        <p:txBody>
          <a:bodyPr wrap="square" rtlCol="0">
            <a:spAutoFit/>
          </a:bodyPr>
          <a:lstStyle/>
          <a:p>
            <a:pPr algn="just"/>
            <a:r>
              <a:rPr lang="ru-RU" sz="1600" i="1" dirty="0" smtClean="0">
                <a:solidFill>
                  <a:srgbClr val="000000"/>
                </a:solidFill>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9933" y="2330604"/>
            <a:ext cx="8073482" cy="3416320"/>
          </a:xfrm>
          <a:prstGeom prst="rect">
            <a:avLst/>
          </a:prstGeom>
        </p:spPr>
        <p:txBody>
          <a:bodyPr wrap="square">
            <a:spAutoFit/>
          </a:bodyPr>
          <a:lstStyle/>
          <a:p>
            <a:pPr algn="just"/>
            <a:r>
              <a:rPr lang="ru-RU" altLang="ru-RU" dirty="0" smtClean="0">
                <a:latin typeface="Times New Roman" panose="02020603050405020304" pitchFamily="18" charset="0"/>
              </a:rPr>
              <a:t>Предлагаем Вашему вниманию Бюджет для граждан к проекту решения Совета </a:t>
            </a:r>
            <a:r>
              <a:rPr lang="ru-RU" altLang="ru-RU" dirty="0" err="1" smtClean="0">
                <a:latin typeface="Times New Roman" panose="02020603050405020304" pitchFamily="18" charset="0"/>
              </a:rPr>
              <a:t>Колобовского</a:t>
            </a:r>
            <a:r>
              <a:rPr lang="ru-RU" altLang="ru-RU" dirty="0" smtClean="0">
                <a:latin typeface="Times New Roman" panose="02020603050405020304" pitchFamily="18" charset="0"/>
              </a:rPr>
              <a:t> городского поселения «О бюджете </a:t>
            </a:r>
            <a:r>
              <a:rPr lang="ru-RU" altLang="ru-RU" dirty="0" err="1" smtClean="0">
                <a:latin typeface="Times New Roman" panose="02020603050405020304" pitchFamily="18" charset="0"/>
              </a:rPr>
              <a:t>Колобовского</a:t>
            </a:r>
            <a:r>
              <a:rPr lang="ru-RU" altLang="ru-RU" dirty="0" smtClean="0">
                <a:latin typeface="Times New Roman" panose="02020603050405020304" pitchFamily="18" charset="0"/>
              </a:rPr>
              <a:t> городского поселения на 2020 год и на плановый период 2021 и 2022 годов», где представлена информация об основных задачах и приоритетных  направлениях бюджетной и налоговой политики </a:t>
            </a:r>
            <a:r>
              <a:rPr lang="ru-RU" altLang="ru-RU" dirty="0" err="1" smtClean="0">
                <a:latin typeface="Times New Roman" panose="02020603050405020304" pitchFamily="18" charset="0"/>
              </a:rPr>
              <a:t>Колобовского</a:t>
            </a:r>
            <a:r>
              <a:rPr lang="ru-RU" altLang="ru-RU" dirty="0" smtClean="0">
                <a:latin typeface="Times New Roman" panose="02020603050405020304" pitchFamily="18" charset="0"/>
              </a:rPr>
              <a:t> городского поселения, сведения об основных параметрах местного бюджета, о доходах бюджета, его расходах, в том числе на реализацию муниципальных программ </a:t>
            </a:r>
            <a:r>
              <a:rPr lang="ru-RU" altLang="ru-RU" dirty="0" err="1" smtClean="0">
                <a:latin typeface="Times New Roman" panose="02020603050405020304" pitchFamily="18" charset="0"/>
              </a:rPr>
              <a:t>Колобовского</a:t>
            </a:r>
            <a:r>
              <a:rPr lang="ru-RU" altLang="ru-RU" dirty="0" smtClean="0">
                <a:latin typeface="Times New Roman" panose="02020603050405020304" pitchFamily="18" charset="0"/>
              </a:rPr>
              <a:t> городского поселения. </a:t>
            </a:r>
          </a:p>
          <a:p>
            <a:pPr algn="just"/>
            <a:r>
              <a:rPr lang="ru-RU" altLang="ru-RU" dirty="0" smtClean="0">
                <a:latin typeface="Times New Roman" panose="02020603050405020304" pitchFamily="18" charset="0"/>
              </a:rPr>
              <a:t>Брошюра включает также </a:t>
            </a:r>
            <a:r>
              <a:rPr lang="ru-RU" altLang="ru-RU" dirty="0" smtClean="0">
                <a:latin typeface="Times New Roman" panose="02020603050405020304" pitchFamily="18" charset="0"/>
                <a:cs typeface="Times New Roman" panose="02020603050405020304" pitchFamily="18" charset="0"/>
              </a:rPr>
              <a:t>содержит аналитические таблицы, диаграммы, графические схемы и рисунки, которые делают информацию о бюджете более доступной жителям поселения и помогают им сформировать целостное представление о местном бюджете.</a:t>
            </a:r>
            <a:endParaRPr lang="ru-RU" altLang="ru-RU" dirty="0">
              <a:latin typeface="Times New Roman" panose="02020603050405020304" pitchFamily="18" charset="0"/>
            </a:endParaRPr>
          </a:p>
        </p:txBody>
      </p:sp>
      <p:grpSp>
        <p:nvGrpSpPr>
          <p:cNvPr id="9" name="Group 63"/>
          <p:cNvGrpSpPr>
            <a:grpSpLocks/>
          </p:cNvGrpSpPr>
          <p:nvPr/>
        </p:nvGrpSpPr>
        <p:grpSpPr bwMode="auto">
          <a:xfrm>
            <a:off x="214832" y="236452"/>
            <a:ext cx="3582956" cy="1932538"/>
            <a:chOff x="3264" y="581"/>
            <a:chExt cx="2352" cy="1474"/>
          </a:xfrm>
        </p:grpSpPr>
        <p:pic>
          <p:nvPicPr>
            <p:cNvPr id="11" name="Picture 64" descr="karta"/>
            <p:cNvPicPr>
              <a:picLocks noChangeAspect="1" noChangeArrowheads="1"/>
            </p:cNvPicPr>
            <p:nvPr/>
          </p:nvPicPr>
          <p:blipFill>
            <a:blip r:embed="rId2"/>
            <a:srcRect/>
            <a:stretch>
              <a:fillRect/>
            </a:stretch>
          </p:blipFill>
          <p:spPr bwMode="auto">
            <a:xfrm>
              <a:off x="3264" y="581"/>
              <a:ext cx="2352" cy="1474"/>
            </a:xfrm>
            <a:prstGeom prst="rect">
              <a:avLst/>
            </a:prstGeom>
            <a:noFill/>
          </p:spPr>
        </p:pic>
        <p:sp>
          <p:nvSpPr>
            <p:cNvPr id="12" name="Rectangle 65"/>
            <p:cNvSpPr>
              <a:spLocks noChangeArrowheads="1"/>
            </p:cNvSpPr>
            <p:nvPr/>
          </p:nvSpPr>
          <p:spPr bwMode="auto">
            <a:xfrm>
              <a:off x="4368" y="1702"/>
              <a:ext cx="384" cy="96"/>
            </a:xfrm>
            <a:prstGeom prst="rect">
              <a:avLst/>
            </a:prstGeom>
            <a:solidFill>
              <a:schemeClr val="bg1"/>
            </a:solidFill>
            <a:ln w="9525">
              <a:noFill/>
              <a:miter lim="800000"/>
              <a:headEnd/>
              <a:tailEnd/>
            </a:ln>
            <a:effectLst/>
          </p:spPr>
          <p:txBody>
            <a:bodyPr wrap="none" anchor="ctr"/>
            <a:lstStyle/>
            <a:p>
              <a:pPr algn="ctr"/>
              <a:r>
                <a:rPr lang="ru-RU" sz="1000">
                  <a:solidFill>
                    <a:srgbClr val="FF0000"/>
                  </a:solidFill>
                </a:rPr>
                <a:t>Колобово</a:t>
              </a:r>
            </a:p>
          </p:txBody>
        </p:sp>
      </p:grpSp>
    </p:spTree>
    <p:extLst>
      <p:ext uri="{BB962C8B-B14F-4D97-AF65-F5344CB8AC3E}">
        <p14:creationId xmlns="" xmlns:p14="http://schemas.microsoft.com/office/powerpoint/2010/main" val="199743986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562" y="160338"/>
            <a:ext cx="8047162" cy="869809"/>
          </a:xfrm>
          <a:effectLst/>
        </p:spPr>
        <p:txBody>
          <a:bodyPr>
            <a:normAutofit/>
          </a:bodyPr>
          <a:lstStyle/>
          <a:p>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«Совершенствование управлением муниципальной собственностью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a:t>
            </a:r>
            <a:r>
              <a:rPr lang="ru-RU" sz="1600" dirty="0" err="1" smtClean="0">
                <a:solidFill>
                  <a:schemeClr val="tx1"/>
                </a:solidFill>
                <a:latin typeface="Times New Roman" panose="02020603050405020304" pitchFamily="18" charset="0"/>
                <a:cs typeface="Times New Roman" panose="02020603050405020304" pitchFamily="18" charset="0"/>
              </a:rPr>
              <a:t>поселенияоды</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solidFill>
                  <a:schemeClr val="bg1"/>
                </a:solidFill>
              </a:rPr>
              <a:pPr>
                <a:defRPr/>
              </a:pPr>
              <a:t>20</a:t>
            </a:fld>
            <a:endParaRPr lang="ru-RU" dirty="0">
              <a:solidFill>
                <a:schemeClr val="bg1"/>
              </a:solidFill>
            </a:endParaRPr>
          </a:p>
        </p:txBody>
      </p:sp>
      <p:sp>
        <p:nvSpPr>
          <p:cNvPr id="5" name="TextBox 4"/>
          <p:cNvSpPr txBox="1"/>
          <p:nvPr/>
        </p:nvSpPr>
        <p:spPr>
          <a:xfrm>
            <a:off x="452284" y="936118"/>
            <a:ext cx="5378246" cy="984885"/>
          </a:xfrm>
          <a:prstGeom prst="rect">
            <a:avLst/>
          </a:prstGeom>
          <a:noFill/>
        </p:spPr>
        <p:txBody>
          <a:bodyPr wrap="square" rtlCol="0">
            <a:spAutoFit/>
          </a:bodyPr>
          <a:lstStyle/>
          <a:p>
            <a:pPr lvl="0" algn="ctr"/>
            <a:r>
              <a:rPr lang="ru-RU" sz="1400" b="1" dirty="0">
                <a:latin typeface="Times New Roman" panose="02020603050405020304" pitchFamily="18" charset="0"/>
                <a:cs typeface="Times New Roman" panose="02020603050405020304" pitchFamily="18" charset="0"/>
              </a:rPr>
              <a:t>Цель программы: </a:t>
            </a:r>
            <a:r>
              <a:rPr lang="ru-RU" sz="1400" dirty="0" smtClean="0">
                <a:latin typeface="Times New Roman" panose="02020603050405020304" pitchFamily="18" charset="0"/>
                <a:cs typeface="Times New Roman" panose="02020603050405020304" pitchFamily="18" charset="0"/>
              </a:rPr>
              <a:t>Повышение эффективности управлением муниципальной собственностью, направленной на увеличение  доходов бюджета </a:t>
            </a:r>
            <a:r>
              <a:rPr lang="ru-RU" sz="1400" dirty="0" err="1" smtClean="0">
                <a:latin typeface="Times New Roman" panose="02020603050405020304" pitchFamily="18" charset="0"/>
                <a:cs typeface="Times New Roman" panose="02020603050405020304" pitchFamily="18" charset="0"/>
              </a:rPr>
              <a:t>Колобовского</a:t>
            </a:r>
            <a:r>
              <a:rPr lang="ru-RU" sz="1400" dirty="0" smtClean="0">
                <a:latin typeface="Times New Roman" panose="02020603050405020304" pitchFamily="18" charset="0"/>
                <a:cs typeface="Times New Roman" panose="02020603050405020304" pitchFamily="18" charset="0"/>
              </a:rPr>
              <a:t> городского поселения</a:t>
            </a:r>
            <a:endParaRPr lang="ru-RU" sz="1400" dirty="0">
              <a:latin typeface="Times New Roman" panose="02020603050405020304" pitchFamily="18" charset="0"/>
              <a:cs typeface="Times New Roman" panose="02020603050405020304" pitchFamily="18" charset="0"/>
            </a:endParaRPr>
          </a:p>
          <a:p>
            <a:endParaRPr lang="ru-RU" sz="1600" dirty="0"/>
          </a:p>
        </p:txBody>
      </p:sp>
      <p:sp>
        <p:nvSpPr>
          <p:cNvPr id="6" name="TextBox 5"/>
          <p:cNvSpPr txBox="1"/>
          <p:nvPr/>
        </p:nvSpPr>
        <p:spPr>
          <a:xfrm>
            <a:off x="6013044" y="757085"/>
            <a:ext cx="2488557" cy="307777"/>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2019 год – 584,0 </a:t>
            </a:r>
            <a:r>
              <a:rPr lang="ru-RU" sz="1400" b="1" dirty="0" err="1" smtClean="0">
                <a:solidFill>
                  <a:schemeClr val="tx1"/>
                </a:solidFill>
                <a:latin typeface="Times New Roman" panose="02020603050405020304" pitchFamily="18" charset="0"/>
                <a:cs typeface="Times New Roman" panose="02020603050405020304" pitchFamily="18" charset="0"/>
              </a:rPr>
              <a:t>тыс.руб</a:t>
            </a:r>
            <a:endParaRPr lang="ru-RU" sz="1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22" name="Таблица 21"/>
          <p:cNvGraphicFramePr>
            <a:graphicFrameLocks noGrp="1"/>
          </p:cNvGraphicFramePr>
          <p:nvPr/>
        </p:nvGraphicFramePr>
        <p:xfrm>
          <a:off x="3382297" y="1678523"/>
          <a:ext cx="5624052" cy="4211001"/>
        </p:xfrm>
        <a:graphic>
          <a:graphicData uri="http://schemas.openxmlformats.org/drawingml/2006/table">
            <a:tbl>
              <a:tblPr/>
              <a:tblGrid>
                <a:gridCol w="206398"/>
                <a:gridCol w="749532"/>
                <a:gridCol w="347864"/>
                <a:gridCol w="459112"/>
                <a:gridCol w="402402"/>
                <a:gridCol w="335335"/>
                <a:gridCol w="421564"/>
                <a:gridCol w="459889"/>
                <a:gridCol w="459888"/>
                <a:gridCol w="459888"/>
                <a:gridCol w="651509"/>
                <a:gridCol w="670671"/>
              </a:tblGrid>
              <a:tr h="298526">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п/п</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Ед. изм.</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2014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2015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2016</a:t>
                      </a:r>
                      <a:endParaRPr lang="ru-RU" sz="800">
                        <a:latin typeface="Times New Roman"/>
                        <a:ea typeface="Times New Roman"/>
                        <a:cs typeface="Times New Roman"/>
                      </a:endParaRPr>
                    </a:p>
                    <a:p>
                      <a:pPr algn="ctr">
                        <a:lnSpc>
                          <a:spcPct val="115000"/>
                        </a:lnSpc>
                        <a:spcAft>
                          <a:spcPts val="0"/>
                        </a:spcAft>
                      </a:pPr>
                      <a:r>
                        <a:rPr lang="ru-RU" sz="800" b="1">
                          <a:latin typeface="Times New Roman"/>
                          <a:ea typeface="Times New Roman"/>
                          <a:cs typeface="Times New Roman"/>
                        </a:rPr>
                        <a:t>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2021 год</a:t>
                      </a:r>
                      <a:endParaRPr lang="ru-RU" sz="80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2022 год</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099">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технической инвентаризации.</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56">
                <a:tc>
                  <a:txBody>
                    <a:bodyPr/>
                    <a:lstStyle/>
                    <a:p>
                      <a:pP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подлежащие независимой оценки (Культура).</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197">
                <a:tc>
                  <a:txBody>
                    <a:bodyPr/>
                    <a:lstStyle/>
                    <a:p>
                      <a:pP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объектов муниципальной собственности, подлежащие обязательной регистрации прав.</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6</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3</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99">
                <a:tc>
                  <a:txBody>
                    <a:bodyPr/>
                    <a:lstStyle/>
                    <a:p>
                      <a:pPr>
                        <a:lnSpc>
                          <a:spcPct val="115000"/>
                        </a:lnSpc>
                        <a:spcAft>
                          <a:spcPts val="0"/>
                        </a:spcAft>
                      </a:pPr>
                      <a:r>
                        <a:rPr lang="ru-RU" sz="800">
                          <a:latin typeface="Times New Roman"/>
                          <a:ea typeface="Times New Roman"/>
                          <a:cs typeface="Times New Roman"/>
                        </a:rPr>
                        <a:t>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заключенных (действующих) договоров аренды, безвозмездного пользования в отношении имущества казны.</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1</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924">
                <a:tc>
                  <a:txBody>
                    <a:bodyPr/>
                    <a:lstStyle/>
                    <a:p>
                      <a:pPr>
                        <a:lnSpc>
                          <a:spcPct val="115000"/>
                        </a:lnSpc>
                        <a:spcAft>
                          <a:spcPts val="0"/>
                        </a:spcAft>
                      </a:pPr>
                      <a:r>
                        <a:rPr lang="ru-RU" sz="800">
                          <a:latin typeface="Times New Roman"/>
                          <a:ea typeface="Times New Roman"/>
                          <a:cs typeface="Times New Roman"/>
                        </a:rPr>
                        <a:t>5</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500" dirty="0">
                          <a:latin typeface="Times New Roman"/>
                          <a:ea typeface="Times New Roman"/>
                          <a:cs typeface="Times New Roman"/>
                        </a:rPr>
                        <a:t>Количество земельных участков сельскохозяйственного назначения, находящихся в собственности </a:t>
                      </a:r>
                      <a:r>
                        <a:rPr lang="ru-RU" sz="500" dirty="0" err="1">
                          <a:latin typeface="Times New Roman"/>
                          <a:ea typeface="Times New Roman"/>
                          <a:cs typeface="Times New Roman"/>
                        </a:rPr>
                        <a:t>Колобовского</a:t>
                      </a:r>
                      <a:r>
                        <a:rPr lang="ru-RU" sz="500" dirty="0">
                          <a:latin typeface="Times New Roman"/>
                          <a:ea typeface="Times New Roman"/>
                          <a:cs typeface="Times New Roman"/>
                        </a:rPr>
                        <a:t> городского поселения, для продажи их на аукционах. </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dirty="0">
                        <a:latin typeface="Times New Roman"/>
                        <a:ea typeface="Times New Roman"/>
                        <a:cs typeface="Times New Roman"/>
                      </a:endParaRPr>
                    </a:p>
                  </a:txBody>
                  <a:tcPr marL="22849" marR="22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Прямоугольник 22"/>
          <p:cNvSpPr/>
          <p:nvPr/>
        </p:nvSpPr>
        <p:spPr>
          <a:xfrm>
            <a:off x="5889523" y="1229031"/>
            <a:ext cx="3038168" cy="261610"/>
          </a:xfrm>
          <a:prstGeom prst="rect">
            <a:avLst/>
          </a:prstGeom>
        </p:spPr>
        <p:txBody>
          <a:bodyPr wrap="square">
            <a:spAutoFit/>
          </a:bodyPr>
          <a:lstStyle/>
          <a:p>
            <a:r>
              <a:rPr lang="ru-RU" sz="1100" dirty="0" smtClean="0"/>
              <a:t>Целевые показатели программы</a:t>
            </a:r>
            <a:endParaRPr lang="ru-RU" sz="1100" dirty="0"/>
          </a:p>
        </p:txBody>
      </p:sp>
      <p:pic>
        <p:nvPicPr>
          <p:cNvPr id="25" name="Picture 8" descr="инвентар"/>
          <p:cNvPicPr>
            <a:picLocks noChangeAspect="1" noChangeArrowheads="1"/>
          </p:cNvPicPr>
          <p:nvPr/>
        </p:nvPicPr>
        <p:blipFill>
          <a:blip r:embed="rId2"/>
          <a:srcRect/>
          <a:stretch>
            <a:fillRect/>
          </a:stretch>
        </p:blipFill>
        <p:spPr bwMode="auto">
          <a:xfrm>
            <a:off x="0" y="1689922"/>
            <a:ext cx="3077498" cy="2724761"/>
          </a:xfrm>
          <a:prstGeom prst="rect">
            <a:avLst/>
          </a:prstGeom>
          <a:noFill/>
          <a:ln w="38100">
            <a:solidFill>
              <a:srgbClr val="996633"/>
            </a:solidFill>
            <a:miter lim="800000"/>
            <a:headEnd/>
            <a:tailEnd/>
          </a:ln>
        </p:spPr>
      </p:pic>
      <p:pic>
        <p:nvPicPr>
          <p:cNvPr id="27" name="Picture 1" descr="C:\Users\econ11\Desktop\Для презентации\2754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309" y="4493342"/>
            <a:ext cx="2910348" cy="2364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4089661512"/>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747" y="160338"/>
            <a:ext cx="8565266" cy="887412"/>
          </a:xfrm>
          <a:effectLst/>
        </p:spPr>
        <p:txBody>
          <a:bodyPr>
            <a:normAutofit/>
          </a:bodyPr>
          <a:lstStyle/>
          <a:p>
            <a:pPr lvl="0"/>
            <a:r>
              <a:rPr lang="ru-RU" sz="1600"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600" dirty="0" smtClean="0">
                <a:solidFill>
                  <a:schemeClr val="tx1"/>
                </a:solidFill>
                <a:latin typeface="Times New Roman" panose="02020603050405020304" pitchFamily="18" charset="0"/>
                <a:cs typeface="Times New Roman" panose="02020603050405020304" pitchFamily="18" charset="0"/>
              </a:rPr>
              <a:t>«Обеспечение мероприятий по благоустройству населенных пунктов </a:t>
            </a:r>
            <a:r>
              <a:rPr lang="ru-RU" sz="1600" dirty="0" err="1" smtClean="0">
                <a:solidFill>
                  <a:schemeClr val="tx1"/>
                </a:solidFill>
                <a:latin typeface="Times New Roman" panose="02020603050405020304" pitchFamily="18" charset="0"/>
                <a:cs typeface="Times New Roman" panose="02020603050405020304" pitchFamily="18" charset="0"/>
              </a:rPr>
              <a:t>Колобовского</a:t>
            </a:r>
            <a:r>
              <a:rPr lang="ru-RU" sz="1600" dirty="0" smtClean="0">
                <a:solidFill>
                  <a:schemeClr val="tx1"/>
                </a:solidFill>
                <a:latin typeface="Times New Roman" panose="02020603050405020304" pitchFamily="18" charset="0"/>
                <a:cs typeface="Times New Roman" panose="02020603050405020304" pitchFamily="18" charset="0"/>
              </a:rPr>
              <a:t> городского поселения»</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21</a:t>
            </a:fld>
            <a:endParaRPr lang="ru-RU" dirty="0"/>
          </a:p>
        </p:txBody>
      </p:sp>
      <p:sp>
        <p:nvSpPr>
          <p:cNvPr id="5" name="TextBox 4"/>
          <p:cNvSpPr txBox="1"/>
          <p:nvPr/>
        </p:nvSpPr>
        <p:spPr>
          <a:xfrm>
            <a:off x="208599" y="813646"/>
            <a:ext cx="5694745" cy="984885"/>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изменить к лучшему внешний облик поселения, привлечь к благоустройству поселения население, придать работам по благоустройству плановый целенаправленный характер</a:t>
            </a:r>
            <a:endParaRPr lang="ru-RU" sz="14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6" name="TextBox 5"/>
          <p:cNvSpPr txBox="1"/>
          <p:nvPr/>
        </p:nvSpPr>
        <p:spPr>
          <a:xfrm>
            <a:off x="6076709" y="884903"/>
            <a:ext cx="273162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2020год 1904,7тыс.руб</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nvGraphicFramePr>
        <p:xfrm>
          <a:off x="3028336" y="1523999"/>
          <a:ext cx="5997676" cy="4247535"/>
        </p:xfrm>
        <a:graphic>
          <a:graphicData uri="http://schemas.openxmlformats.org/drawingml/2006/table">
            <a:tbl>
              <a:tblPr/>
              <a:tblGrid>
                <a:gridCol w="292996"/>
                <a:gridCol w="658209"/>
                <a:gridCol w="404416"/>
                <a:gridCol w="432975"/>
                <a:gridCol w="453484"/>
                <a:gridCol w="384474"/>
                <a:gridCol w="522492"/>
                <a:gridCol w="502774"/>
                <a:gridCol w="503093"/>
                <a:gridCol w="451999"/>
                <a:gridCol w="695382"/>
                <a:gridCol w="695382"/>
              </a:tblGrid>
              <a:tr h="791706">
                <a:tc>
                  <a:txBody>
                    <a:bodyPr/>
                    <a:lstStyle/>
                    <a:p>
                      <a:pPr>
                        <a:spcAft>
                          <a:spcPts val="0"/>
                        </a:spcAft>
                        <a:tabLst>
                          <a:tab pos="2581275" algn="l"/>
                        </a:tabLst>
                      </a:pPr>
                      <a:r>
                        <a:rPr lang="ru-RU" sz="700" dirty="0">
                          <a:latin typeface="Times New Roman"/>
                          <a:ea typeface="Calibri"/>
                          <a:cs typeface="Times New Roman"/>
                        </a:rPr>
                        <a:t>№ </a:t>
                      </a:r>
                      <a:r>
                        <a:rPr lang="ru-RU" sz="700" dirty="0" err="1">
                          <a:latin typeface="Times New Roman"/>
                          <a:ea typeface="Calibri"/>
                          <a:cs typeface="Times New Roman"/>
                        </a:rPr>
                        <a:t>п</a:t>
                      </a:r>
                      <a:r>
                        <a:rPr lang="ru-RU" sz="700" dirty="0">
                          <a:latin typeface="Times New Roman"/>
                          <a:ea typeface="Calibri"/>
                          <a:cs typeface="Times New Roman"/>
                        </a:rPr>
                        <a:t>/</a:t>
                      </a:r>
                      <a:r>
                        <a:rPr lang="ru-RU" sz="700" dirty="0" err="1">
                          <a:latin typeface="Times New Roman"/>
                          <a:ea typeface="Calibri"/>
                          <a:cs typeface="Times New Roman"/>
                        </a:rPr>
                        <a:t>п</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a:latin typeface="Times New Roman"/>
                          <a:ea typeface="Calibri"/>
                          <a:cs typeface="Times New Roman"/>
                        </a:rPr>
                        <a:t>Наименование подпрограммы</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a:latin typeface="Times New Roman"/>
                          <a:ea typeface="Calibri"/>
                          <a:cs typeface="Times New Roman"/>
                        </a:rPr>
                        <a:t>Источник ресурсного обеспечения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2014г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2015г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2016г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2017</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2018г</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2019</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2020</a:t>
                      </a:r>
                      <a:endParaRPr lang="ru-RU" sz="7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700" dirty="0">
                          <a:latin typeface="Times New Roman"/>
                          <a:ea typeface="Calibri"/>
                          <a:cs typeface="Times New Roman"/>
                        </a:rPr>
                        <a:t>2021г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tabLst>
                          <a:tab pos="2581275" algn="l"/>
                        </a:tabLst>
                      </a:pPr>
                      <a:r>
                        <a:rPr lang="ru-RU" sz="800" dirty="0" smtClean="0">
                          <a:latin typeface="Times New Roman"/>
                          <a:ea typeface="Calibri"/>
                          <a:cs typeface="Times New Roman"/>
                        </a:rPr>
                        <a:t>2022 г</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936">
                <a:tc>
                  <a:txBody>
                    <a:bodyPr/>
                    <a:lstStyle/>
                    <a:p>
                      <a:pPr algn="ctr">
                        <a:spcAft>
                          <a:spcPts val="0"/>
                        </a:spcAft>
                        <a:tabLst>
                          <a:tab pos="2581275" algn="l"/>
                        </a:tabLst>
                      </a:pPr>
                      <a:r>
                        <a:rPr lang="ru-RU" sz="700">
                          <a:latin typeface="Times New Roman"/>
                          <a:ea typeface="Calibri"/>
                          <a:cs typeface="Times New Roman"/>
                        </a:rPr>
                        <a:t>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и обеспечение</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уличного освещения на территории Колобовского городского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pPr>
                      <a:r>
                        <a:rPr lang="ru-RU" sz="700">
                          <a:latin typeface="Times New Roman"/>
                          <a:ea typeface="Calibri"/>
                          <a:cs typeface="Times New Roman"/>
                        </a:rPr>
                        <a:t>1460805,23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1627481,00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1746875,99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2176199,81</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1707363,11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2045000,00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1836700</a:t>
                      </a:r>
                    </a:p>
                    <a:p>
                      <a:pPr>
                        <a:spcAft>
                          <a:spcPts val="0"/>
                        </a:spcAft>
                        <a:tabLst>
                          <a:tab pos="2581275" algn="l"/>
                        </a:tabLst>
                      </a:pP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1420000,0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1420000,0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931">
                <a:tc>
                  <a:txBody>
                    <a:bodyPr/>
                    <a:lstStyle/>
                    <a:p>
                      <a:pPr algn="ctr">
                        <a:spcAft>
                          <a:spcPts val="0"/>
                        </a:spcAft>
                        <a:tabLst>
                          <a:tab pos="2581275" algn="l"/>
                        </a:tabLst>
                      </a:pPr>
                      <a:r>
                        <a:rPr lang="ru-RU" sz="700">
                          <a:latin typeface="Times New Roman"/>
                          <a:ea typeface="Calibri"/>
                          <a:cs typeface="Times New Roman"/>
                        </a:rPr>
                        <a:t>2.</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 Обеспечение мероприятий по содержанию и ремонту памятников и обелисков, содержание кладбищ»</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21053, 34 руб.</a:t>
                      </a:r>
                      <a:endParaRPr lang="ru-RU" sz="8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 220368,74руб.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81462,83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spcAft>
                          <a:spcPts val="0"/>
                        </a:spcAft>
                        <a:tabLst>
                          <a:tab pos="2581275" algn="l"/>
                        </a:tabLst>
                      </a:pPr>
                      <a:r>
                        <a:rPr lang="ru-RU" sz="700">
                          <a:latin typeface="Times New Roman"/>
                          <a:ea typeface="Calibri"/>
                          <a:cs typeface="Times New Roman"/>
                        </a:rPr>
                        <a:t>41249,26</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31715,78</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35000,00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962">
                <a:tc>
                  <a:txBody>
                    <a:bodyPr/>
                    <a:lstStyle/>
                    <a:p>
                      <a:pPr algn="ctr">
                        <a:spcAft>
                          <a:spcPts val="0"/>
                        </a:spcAft>
                        <a:tabLst>
                          <a:tab pos="2581275" algn="l"/>
                        </a:tabLst>
                      </a:pPr>
                      <a:r>
                        <a:rPr lang="ru-RU" sz="700">
                          <a:latin typeface="Times New Roman"/>
                          <a:ea typeface="Calibri"/>
                          <a:cs typeface="Times New Roman"/>
                        </a:rPr>
                        <a:t>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700">
                          <a:latin typeface="Times New Roman"/>
                          <a:ea typeface="Calibri"/>
                          <a:cs typeface="Times New Roman"/>
                        </a:rPr>
                        <a:t>«Организация благоустройства и озеленения территории 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Бюджет</a:t>
                      </a:r>
                      <a:endParaRPr lang="ru-RU" sz="8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поселения</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764954,85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900360,72 руб.</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1614659,03.</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endParaRPr lang="ru-RU" sz="700">
                        <a:latin typeface="Times New Roman"/>
                        <a:ea typeface="Calibri"/>
                        <a:cs typeface="Times New Roman"/>
                      </a:endParaRPr>
                    </a:p>
                    <a:p>
                      <a:pPr algn="ctr">
                        <a:spcAft>
                          <a:spcPts val="0"/>
                        </a:spcAft>
                        <a:tabLst>
                          <a:tab pos="2581275" algn="l"/>
                        </a:tabLst>
                      </a:pPr>
                      <a:r>
                        <a:rPr lang="ru-RU" sz="700">
                          <a:latin typeface="Times New Roman"/>
                          <a:ea typeface="Calibri"/>
                          <a:cs typeface="Times New Roman"/>
                        </a:rPr>
                        <a:t>926495,28</a:t>
                      </a:r>
                      <a:endParaRPr lang="ru-RU" sz="80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160181,71</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581275" algn="l"/>
                        </a:tabLst>
                      </a:pPr>
                      <a:r>
                        <a:rPr lang="ru-RU" sz="700" dirty="0" smtClean="0">
                          <a:latin typeface="Times New Roman"/>
                          <a:ea typeface="Calibri"/>
                          <a:cs typeface="Times New Roman"/>
                        </a:rPr>
                        <a:t>100000,00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81275" algn="l"/>
                        </a:tabLst>
                      </a:pPr>
                      <a:r>
                        <a:rPr lang="ru-RU" sz="800" dirty="0" smtClean="0">
                          <a:latin typeface="Times New Roman"/>
                          <a:ea typeface="Calibri"/>
                          <a:cs typeface="Times New Roman"/>
                        </a:rPr>
                        <a:t>38000,0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40000,0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spcAft>
                          <a:spcPts val="0"/>
                        </a:spcAft>
                        <a:tabLst>
                          <a:tab pos="2581275" algn="l"/>
                        </a:tabLst>
                      </a:pPr>
                      <a:r>
                        <a:rPr lang="ru-RU" sz="800" dirty="0" smtClean="0">
                          <a:latin typeface="Times New Roman"/>
                          <a:ea typeface="Calibri"/>
                          <a:cs typeface="Times New Roman"/>
                        </a:rPr>
                        <a:t>40000,0</a:t>
                      </a:r>
                      <a:endParaRPr lang="ru-RU" sz="800" dirty="0">
                        <a:latin typeface="Times New Roman"/>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9460" name="Picture 4" descr="https://upload.wikimedia.org/wikipedia/commons/thumb/0/0f/%D0%A3%D0%BB%D0%B8%D1%87%D0%BD%D1%8B%D0%B5_%D1%84%D0%BE%D0%BD%D0%B0%D1%80%D0%B8.jpg/1280px-%D0%A3%D0%BB%D0%B8%D1%87%D0%BD%D1%8B%D0%B5_%D1%84%D0%BE%D0%BD%D0%B0%D1%80%D0%B8.jpg"/>
          <p:cNvPicPr>
            <a:picLocks noChangeAspect="1" noChangeArrowheads="1"/>
          </p:cNvPicPr>
          <p:nvPr/>
        </p:nvPicPr>
        <p:blipFill>
          <a:blip r:embed="rId2" cstate="print"/>
          <a:srcRect/>
          <a:stretch>
            <a:fillRect/>
          </a:stretch>
        </p:blipFill>
        <p:spPr bwMode="auto">
          <a:xfrm>
            <a:off x="137652" y="1573161"/>
            <a:ext cx="2713702" cy="2340077"/>
          </a:xfrm>
          <a:prstGeom prst="rect">
            <a:avLst/>
          </a:prstGeom>
          <a:noFill/>
        </p:spPr>
      </p:pic>
      <p:pic>
        <p:nvPicPr>
          <p:cNvPr id="18" name="Picture 4"/>
          <p:cNvPicPr>
            <a:picLocks noChangeAspect="1" noChangeArrowheads="1"/>
          </p:cNvPicPr>
          <p:nvPr/>
        </p:nvPicPr>
        <p:blipFill>
          <a:blip r:embed="rId3" cstate="print"/>
          <a:srcRect/>
          <a:stretch>
            <a:fillRect/>
          </a:stretch>
        </p:blipFill>
        <p:spPr bwMode="auto">
          <a:xfrm>
            <a:off x="245806" y="4119717"/>
            <a:ext cx="2576052" cy="2369750"/>
          </a:xfrm>
          <a:prstGeom prst="rect">
            <a:avLst/>
          </a:prstGeom>
          <a:noFill/>
          <a:ln w="9525">
            <a:noFill/>
            <a:miter lim="800000"/>
            <a:headEnd/>
            <a:tailEnd/>
          </a:ln>
        </p:spPr>
      </p:pic>
    </p:spTree>
    <p:extLst>
      <p:ext uri="{BB962C8B-B14F-4D97-AF65-F5344CB8AC3E}">
        <p14:creationId xmlns="" xmlns:p14="http://schemas.microsoft.com/office/powerpoint/2010/main" val="378964444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22</a:t>
            </a:fld>
            <a:endParaRPr lang="ru-RU" dirty="0"/>
          </a:p>
        </p:txBody>
      </p:sp>
      <p:sp>
        <p:nvSpPr>
          <p:cNvPr id="3" name="TextBox 2"/>
          <p:cNvSpPr txBox="1"/>
          <p:nvPr/>
        </p:nvSpPr>
        <p:spPr>
          <a:xfrm>
            <a:off x="127321" y="105494"/>
            <a:ext cx="8394403" cy="830997"/>
          </a:xfrm>
          <a:prstGeom prst="rect">
            <a:avLst/>
          </a:prstGeom>
          <a:noFill/>
        </p:spPr>
        <p:txBody>
          <a:bodyPr wrap="square" rtlCol="0">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«Развитие местного самоуправления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a:p>
            <a:endParaRPr lang="ru-RU" sz="1600" dirty="0"/>
          </a:p>
        </p:txBody>
      </p:sp>
      <p:sp>
        <p:nvSpPr>
          <p:cNvPr id="4" name="TextBox 3"/>
          <p:cNvSpPr txBox="1"/>
          <p:nvPr/>
        </p:nvSpPr>
        <p:spPr>
          <a:xfrm>
            <a:off x="208343" y="844423"/>
            <a:ext cx="5648447" cy="769441"/>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 </a:t>
            </a:r>
            <a:r>
              <a:rPr lang="ru-RU" sz="1400" dirty="0" smtClean="0">
                <a:latin typeface="Times New Roman" pitchFamily="18" charset="0"/>
                <a:cs typeface="Times New Roman" pitchFamily="18" charset="0"/>
              </a:rPr>
              <a:t>Содействие развитию местного самоуправления и обеспечение деятельности органов местного самоуправления</a:t>
            </a:r>
            <a:endParaRPr lang="ru-RU" sz="1400" b="1" dirty="0">
              <a:latin typeface="Times New Roman" pitchFamily="18" charset="0"/>
              <a:cs typeface="Times New Roman" pitchFamily="18" charset="0"/>
            </a:endParaRPr>
          </a:p>
          <a:p>
            <a:endParaRPr lang="ru-RU" sz="1600" dirty="0"/>
          </a:p>
        </p:txBody>
      </p:sp>
      <p:sp>
        <p:nvSpPr>
          <p:cNvPr id="5" name="TextBox 4"/>
          <p:cNvSpPr txBox="1"/>
          <p:nvPr/>
        </p:nvSpPr>
        <p:spPr>
          <a:xfrm>
            <a:off x="5969642" y="936491"/>
            <a:ext cx="2951544" cy="338554"/>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2020год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5275,7тыс.р</a:t>
            </a:r>
            <a:r>
              <a:rPr lang="ru-RU" sz="1600" b="1" dirty="0" smtClean="0">
                <a:solidFill>
                  <a:schemeClr val="tx1"/>
                </a:solidFill>
                <a:latin typeface="Times New Roman" panose="02020603050405020304" pitchFamily="18" charset="0"/>
                <a:cs typeface="Times New Roman" panose="02020603050405020304" pitchFamily="18" charset="0"/>
              </a:rPr>
              <a:t>уб</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nvGraphicFramePr>
        <p:xfrm>
          <a:off x="3127816" y="1582995"/>
          <a:ext cx="5750712" cy="4503173"/>
        </p:xfrm>
        <a:graphic>
          <a:graphicData uri="http://schemas.openxmlformats.org/drawingml/2006/table">
            <a:tbl>
              <a:tblPr/>
              <a:tblGrid>
                <a:gridCol w="323946"/>
                <a:gridCol w="1210015"/>
                <a:gridCol w="393323"/>
                <a:gridCol w="445767"/>
                <a:gridCol w="387313"/>
                <a:gridCol w="387313"/>
                <a:gridCol w="387313"/>
                <a:gridCol w="386767"/>
                <a:gridCol w="267132"/>
                <a:gridCol w="445767"/>
                <a:gridCol w="352352"/>
                <a:gridCol w="381852"/>
                <a:gridCol w="381852"/>
              </a:tblGrid>
              <a:tr h="346398">
                <a:tc>
                  <a:txBody>
                    <a:bodyPr/>
                    <a:lstStyle/>
                    <a:p>
                      <a:pPr algn="ctr">
                        <a:spcAft>
                          <a:spcPts val="0"/>
                        </a:spcAft>
                      </a:pPr>
                      <a:r>
                        <a:rPr lang="ru-RU" sz="600" dirty="0">
                          <a:latin typeface="Times New Roman"/>
                          <a:ea typeface="Calibri"/>
                          <a:cs typeface="Times New Roman"/>
                        </a:rPr>
                        <a:t>№ </a:t>
                      </a:r>
                      <a:r>
                        <a:rPr lang="ru-RU" sz="600" dirty="0" err="1">
                          <a:latin typeface="Times New Roman"/>
                          <a:ea typeface="Calibri"/>
                          <a:cs typeface="Times New Roman"/>
                        </a:rPr>
                        <a:t>п</a:t>
                      </a:r>
                      <a:r>
                        <a:rPr lang="ru-RU" sz="600" dirty="0">
                          <a:latin typeface="Times New Roman"/>
                          <a:ea typeface="Calibri"/>
                          <a:cs typeface="Times New Roman"/>
                        </a:rPr>
                        <a:t>/</a:t>
                      </a:r>
                      <a:r>
                        <a:rPr lang="ru-RU" sz="600" dirty="0" err="1">
                          <a:latin typeface="Times New Roman"/>
                          <a:ea typeface="Calibri"/>
                          <a:cs typeface="Times New Roman"/>
                        </a:rPr>
                        <a:t>п</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Наименование целевого индикатора (показателя)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Ед.</a:t>
                      </a:r>
                    </a:p>
                    <a:p>
                      <a:pPr algn="ctr">
                        <a:spcAft>
                          <a:spcPts val="0"/>
                        </a:spcAft>
                      </a:pPr>
                      <a:r>
                        <a:rPr lang="ru-RU" sz="600">
                          <a:latin typeface="Times New Roman"/>
                          <a:ea typeface="Calibri"/>
                          <a:cs typeface="Times New Roman"/>
                        </a:rPr>
                        <a:t>изм.</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2019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2020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2021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2022</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98">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3</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5</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7</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8</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9</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a:latin typeface="Times New Roman"/>
                          <a:ea typeface="Calibri"/>
                          <a:cs typeface="Times New Roman"/>
                        </a:rPr>
                        <a:t>12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Aft>
                          <a:spcPts val="0"/>
                        </a:spcAft>
                      </a:pPr>
                      <a:r>
                        <a:rPr lang="ru-RU" sz="600" dirty="0" smtClean="0">
                          <a:latin typeface="Times New Roman"/>
                          <a:ea typeface="Calibri"/>
                          <a:cs typeface="Times New Roman"/>
                        </a:rPr>
                        <a:t>13</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2191">
                <a:tc>
                  <a:txBody>
                    <a:bodyPr/>
                    <a:lstStyle/>
                    <a:p>
                      <a:pPr algn="ctr">
                        <a:spcAft>
                          <a:spcPts val="0"/>
                        </a:spcAft>
                      </a:pPr>
                      <a:r>
                        <a:rPr lang="ru-RU" sz="600">
                          <a:latin typeface="Times New Roman"/>
                          <a:ea typeface="Calibri"/>
                          <a:cs typeface="Times New Roman"/>
                        </a:rPr>
                        <a:t>1</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Удельный вес назначения пенсии за выслугу лет лицам, замещавшим должности муниципальной службы, обратившимся за ее назначением, и отвечающим требованиям муниципальных правовых актов о назначении пенсии</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2</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Опубликование документов и материалов, обязательных к опубликованию законодательством и обеспечение информационной открытости 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194">
                <a:tc>
                  <a:txBody>
                    <a:bodyPr/>
                    <a:lstStyle/>
                    <a:p>
                      <a:pPr algn="ctr">
                        <a:spcAft>
                          <a:spcPts val="0"/>
                        </a:spcAft>
                      </a:pPr>
                      <a:r>
                        <a:rPr lang="ru-RU" sz="600">
                          <a:latin typeface="Times New Roman"/>
                          <a:ea typeface="Calibri"/>
                          <a:cs typeface="Times New Roman"/>
                        </a:rPr>
                        <a:t>4</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Проведение  запланированных мероприятий, посвященных государственным и профессиональным праздникам и знаменательным датам, а также других мероприятий</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98">
                <a:tc>
                  <a:txBody>
                    <a:bodyPr/>
                    <a:lstStyle/>
                    <a:p>
                      <a:pPr algn="ctr">
                        <a:spcAft>
                          <a:spcPts val="0"/>
                        </a:spcAft>
                      </a:pPr>
                      <a:r>
                        <a:rPr lang="ru-RU" sz="600">
                          <a:latin typeface="Times New Roman"/>
                          <a:ea typeface="Calibri"/>
                          <a:cs typeface="Times New Roman"/>
                        </a:rPr>
                        <a:t>6</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600">
                          <a:latin typeface="Times New Roman"/>
                          <a:ea typeface="Calibri"/>
                          <a:cs typeface="Times New Roman"/>
                        </a:rPr>
                        <a:t>Обеспечение планов деятельности органов местного самоуправления</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a:latin typeface="Times New Roman"/>
                          <a:ea typeface="Calibri"/>
                          <a:cs typeface="Times New Roman"/>
                        </a:rPr>
                        <a:t>100</a:t>
                      </a: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dirty="0" smtClean="0">
                          <a:latin typeface="Times New Roman"/>
                          <a:ea typeface="Calibri"/>
                          <a:cs typeface="Times New Roman"/>
                        </a:rPr>
                        <a:t>100</a:t>
                      </a:r>
                      <a:endParaRPr lang="ru-RU" sz="600" dirty="0">
                        <a:latin typeface="Times New Roman"/>
                        <a:ea typeface="Calibri"/>
                        <a:cs typeface="Times New Roman"/>
                      </a:endParaRPr>
                    </a:p>
                  </a:txBody>
                  <a:tcPr marL="31750" marR="31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122" y="1428740"/>
            <a:ext cx="2691332" cy="1907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3" descr="закон"/>
          <p:cNvPicPr>
            <a:picLocks noChangeAspect="1" noChangeArrowheads="1"/>
          </p:cNvPicPr>
          <p:nvPr/>
        </p:nvPicPr>
        <p:blipFill>
          <a:blip r:embed="rId3"/>
          <a:srcRect/>
          <a:stretch>
            <a:fillRect/>
          </a:stretch>
        </p:blipFill>
        <p:spPr bwMode="auto">
          <a:xfrm>
            <a:off x="395288" y="3549445"/>
            <a:ext cx="2564222" cy="2959510"/>
          </a:xfrm>
          <a:prstGeom prst="rect">
            <a:avLst/>
          </a:prstGeom>
          <a:noFill/>
          <a:ln w="38100">
            <a:solidFill>
              <a:srgbClr val="996633"/>
            </a:solidFill>
            <a:miter lim="800000"/>
            <a:headEnd/>
            <a:tailEnd/>
          </a:ln>
        </p:spPr>
      </p:pic>
    </p:spTree>
    <p:extLst>
      <p:ext uri="{BB962C8B-B14F-4D97-AF65-F5344CB8AC3E}">
        <p14:creationId xmlns="" xmlns:p14="http://schemas.microsoft.com/office/powerpoint/2010/main" val="2153760093"/>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323" y="106288"/>
            <a:ext cx="8394402" cy="830997"/>
          </a:xfrm>
          <a:prstGeom prst="rect">
            <a:avLst/>
          </a:prstGeom>
          <a:noFill/>
        </p:spPr>
        <p:txBody>
          <a:bodyPr wrap="square" rtlCol="0">
            <a:spAutoFit/>
          </a:bodyPr>
          <a:lstStyle/>
          <a:p>
            <a:pPr lvl="0" algn="ctr"/>
            <a:r>
              <a:rPr lang="ru-RU" sz="1600" b="1" dirty="0" smtClean="0">
                <a:latin typeface="Times New Roman" pitchFamily="18" charset="0"/>
                <a:cs typeface="Times New Roman" pitchFamily="18" charset="0"/>
              </a:rPr>
              <a:t>Муниципальная программа «Развитие автомобильных дорог на территории </a:t>
            </a:r>
            <a:r>
              <a:rPr lang="ru-RU" sz="1600" b="1" dirty="0" err="1" smtClean="0">
                <a:latin typeface="Times New Roman" pitchFamily="18" charset="0"/>
                <a:cs typeface="Times New Roman" pitchFamily="18" charset="0"/>
              </a:rPr>
              <a:t>Колобовского</a:t>
            </a:r>
            <a:r>
              <a:rPr lang="ru-RU" sz="1600" b="1" dirty="0" smtClean="0">
                <a:latin typeface="Times New Roman" pitchFamily="18" charset="0"/>
                <a:cs typeface="Times New Roman" pitchFamily="18" charset="0"/>
              </a:rPr>
              <a:t> городского поселения</a:t>
            </a:r>
            <a:endParaRPr lang="ru-RU" sz="1600" b="1" dirty="0">
              <a:latin typeface="Times New Roman" pitchFamily="18" charset="0"/>
              <a:cs typeface="Times New Roman" pitchFamily="18" charset="0"/>
            </a:endParaRPr>
          </a:p>
          <a:p>
            <a:pPr algn="ctr"/>
            <a:endParaRPr lang="ru-RU" sz="1600" b="1" dirty="0">
              <a:latin typeface="Times New Roman" pitchFamily="18" charset="0"/>
              <a:cs typeface="Times New Roman" pitchFamily="18" charset="0"/>
            </a:endParaRPr>
          </a:p>
        </p:txBody>
      </p:sp>
      <p:sp>
        <p:nvSpPr>
          <p:cNvPr id="4" name="TextBox 3"/>
          <p:cNvSpPr txBox="1"/>
          <p:nvPr/>
        </p:nvSpPr>
        <p:spPr>
          <a:xfrm>
            <a:off x="219919" y="931750"/>
            <a:ext cx="5764194" cy="738664"/>
          </a:xfrm>
          <a:prstGeom prst="rect">
            <a:avLst/>
          </a:prstGeom>
          <a:noFill/>
        </p:spPr>
        <p:txBody>
          <a:bodyPr wrap="square" rtlCol="0">
            <a:spAutoFit/>
          </a:bodyPr>
          <a:lstStyle/>
          <a:p>
            <a:pPr lvl="0"/>
            <a:r>
              <a:rPr lang="ru-RU" sz="1400" b="1" dirty="0">
                <a:latin typeface="Times New Roman" pitchFamily="18" charset="0"/>
                <a:cs typeface="Times New Roman" pitchFamily="18" charset="0"/>
              </a:rPr>
              <a:t>Цель программы</a:t>
            </a:r>
            <a:r>
              <a:rPr lang="ru-RU" sz="1400" dirty="0">
                <a:latin typeface="Times New Roman" pitchFamily="18" charset="0"/>
                <a:cs typeface="Times New Roman" pitchFamily="18" charset="0"/>
              </a:rPr>
              <a:t>: Повышение безопасности дорожного движения в </a:t>
            </a:r>
            <a:r>
              <a:rPr lang="ru-RU" sz="1400" dirty="0" err="1" smtClean="0">
                <a:latin typeface="Times New Roman" pitchFamily="18" charset="0"/>
                <a:cs typeface="Times New Roman" pitchFamily="18" charset="0"/>
              </a:rPr>
              <a:t>Колобовском</a:t>
            </a:r>
            <a:r>
              <a:rPr lang="ru-RU" sz="1400" dirty="0" smtClean="0">
                <a:latin typeface="Times New Roman" pitchFamily="18" charset="0"/>
                <a:cs typeface="Times New Roman" pitchFamily="18" charset="0"/>
              </a:rPr>
              <a:t> городском поселении, создание дорожной сети соответствующей потребностям  населения</a:t>
            </a:r>
            <a:endParaRPr lang="ru-RU" sz="1400" dirty="0">
              <a:latin typeface="Times New Roman" pitchFamily="18" charset="0"/>
              <a:cs typeface="Times New Roman" pitchFamily="18" charset="0"/>
            </a:endParaRPr>
          </a:p>
        </p:txBody>
      </p:sp>
      <p:sp>
        <p:nvSpPr>
          <p:cNvPr id="6" name="TextBox 5"/>
          <p:cNvSpPr txBox="1"/>
          <p:nvPr/>
        </p:nvSpPr>
        <p:spPr>
          <a:xfrm>
            <a:off x="5960963" y="844794"/>
            <a:ext cx="2789498" cy="307777"/>
          </a:xfrm>
          <a:prstGeom prst="rect">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2020год </a:t>
            </a:r>
            <a:r>
              <a:rPr lang="ru-RU" sz="1400" b="1"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2386,0 </a:t>
            </a:r>
            <a:r>
              <a:rPr lang="ru-RU" sz="1400" b="1" dirty="0" smtClean="0">
                <a:solidFill>
                  <a:schemeClr val="tx1"/>
                </a:solidFill>
                <a:latin typeface="Times New Roman" panose="02020603050405020304" pitchFamily="18" charset="0"/>
                <a:cs typeface="Times New Roman" panose="02020603050405020304" pitchFamily="18" charset="0"/>
              </a:rPr>
              <a:t>тыс.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82728" y="3903407"/>
            <a:ext cx="2497891" cy="2271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67501"/>
            <a:ext cx="2494564" cy="2056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23</a:t>
            </a:fld>
            <a:endParaRPr lang="ru-RU" dirty="0">
              <a:solidFill>
                <a:schemeClr val="bg1"/>
              </a:solidFill>
            </a:endParaRPr>
          </a:p>
        </p:txBody>
      </p:sp>
      <p:graphicFrame>
        <p:nvGraphicFramePr>
          <p:cNvPr id="15" name="Таблица 14"/>
          <p:cNvGraphicFramePr>
            <a:graphicFrameLocks noGrp="1"/>
          </p:cNvGraphicFramePr>
          <p:nvPr/>
        </p:nvGraphicFramePr>
        <p:xfrm>
          <a:off x="3618270" y="2064775"/>
          <a:ext cx="4994787" cy="4247535"/>
        </p:xfrm>
        <a:graphic>
          <a:graphicData uri="http://schemas.openxmlformats.org/drawingml/2006/table">
            <a:tbl>
              <a:tblPr/>
              <a:tblGrid>
                <a:gridCol w="294294"/>
                <a:gridCol w="813021"/>
                <a:gridCol w="282402"/>
                <a:gridCol w="350771"/>
                <a:gridCol w="351268"/>
                <a:gridCol w="203643"/>
                <a:gridCol w="498894"/>
                <a:gridCol w="350771"/>
                <a:gridCol w="351268"/>
                <a:gridCol w="351268"/>
                <a:gridCol w="351268"/>
                <a:gridCol w="297263"/>
                <a:gridCol w="498656"/>
              </a:tblGrid>
              <a:tr h="647610">
                <a:tc>
                  <a:txBody>
                    <a:bodyPr/>
                    <a:lstStyle/>
                    <a:p>
                      <a:pPr algn="ctr">
                        <a:lnSpc>
                          <a:spcPct val="115000"/>
                        </a:lnSpc>
                        <a:spcAft>
                          <a:spcPts val="0"/>
                        </a:spcAft>
                      </a:pPr>
                      <a:r>
                        <a:rPr lang="ru-RU" sz="800" dirty="0">
                          <a:latin typeface="Times New Roman"/>
                          <a:ea typeface="Times New Roman"/>
                          <a:cs typeface="Times New Roman"/>
                        </a:rPr>
                        <a:t>№ </a:t>
                      </a:r>
                      <a:r>
                        <a:rPr lang="ru-RU" sz="800" dirty="0" err="1">
                          <a:latin typeface="Times New Roman"/>
                          <a:ea typeface="Times New Roman"/>
                          <a:cs typeface="Times New Roman"/>
                        </a:rPr>
                        <a:t>п</a:t>
                      </a:r>
                      <a:r>
                        <a:rPr lang="ru-RU" sz="800" dirty="0">
                          <a:latin typeface="Times New Roman"/>
                          <a:ea typeface="Times New Roman"/>
                          <a:cs typeface="Times New Roman"/>
                        </a:rPr>
                        <a:t>/</a:t>
                      </a:r>
                      <a:r>
                        <a:rPr lang="ru-RU" sz="800" dirty="0" err="1">
                          <a:latin typeface="Times New Roman"/>
                          <a:ea typeface="Times New Roman"/>
                          <a:cs typeface="Times New Roman"/>
                        </a:rPr>
                        <a:t>п</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Наименование целевого индикатора (показателя)</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Ед.</a:t>
                      </a:r>
                    </a:p>
                    <a:p>
                      <a:pPr algn="ctr">
                        <a:lnSpc>
                          <a:spcPct val="115000"/>
                        </a:lnSpc>
                        <a:spcAft>
                          <a:spcPts val="0"/>
                        </a:spcAft>
                      </a:pPr>
                      <a:r>
                        <a:rPr lang="ru-RU" sz="800">
                          <a:latin typeface="Times New Roman"/>
                          <a:ea typeface="Times New Roman"/>
                          <a:cs typeface="Times New Roman"/>
                        </a:rPr>
                        <a:t>изм.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2017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2019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2020</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2023</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46">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108">
                <a:tc>
                  <a:txBody>
                    <a:bodyPr/>
                    <a:lstStyle/>
                    <a:p>
                      <a:pPr algn="ctr">
                        <a:lnSpc>
                          <a:spcPct val="115000"/>
                        </a:lnSpc>
                        <a:spcAft>
                          <a:spcPts val="0"/>
                        </a:spcAft>
                      </a:pPr>
                      <a:r>
                        <a:rPr lang="ru-RU" sz="800">
                          <a:latin typeface="Times New Roman"/>
                          <a:ea typeface="Times New Roman"/>
                          <a:cs typeface="Times New Roman"/>
                        </a:rPr>
                        <a:t>1</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dirty="0">
                          <a:latin typeface="Times New Roman"/>
                          <a:ea typeface="Times New Roman"/>
                          <a:cs typeface="Times New Roman"/>
                        </a:rPr>
                        <a:t>Протяженность сети автомобильных </a:t>
                      </a:r>
                      <a:r>
                        <a:rPr lang="ru-RU" sz="800" dirty="0" smtClean="0">
                          <a:latin typeface="Times New Roman"/>
                          <a:ea typeface="Times New Roman"/>
                          <a:cs typeface="Times New Roman"/>
                        </a:rPr>
                        <a:t>дорог</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км</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51,426</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0171">
                <a:tc>
                  <a:txBody>
                    <a:bodyPr/>
                    <a:lstStyle/>
                    <a:p>
                      <a:pPr algn="ctr">
                        <a:lnSpc>
                          <a:spcPct val="115000"/>
                        </a:lnSpc>
                        <a:spcAft>
                          <a:spcPts val="0"/>
                        </a:spcAft>
                      </a:pPr>
                      <a:r>
                        <a:rPr lang="ru-RU" sz="800" dirty="0" smtClean="0">
                          <a:latin typeface="Times New Roman"/>
                          <a:ea typeface="Times New Roman"/>
                          <a:cs typeface="Times New Roman"/>
                        </a:rPr>
                        <a:t>2</a:t>
                      </a:r>
                      <a:endParaRPr lang="ru-RU" sz="800" dirty="0">
                        <a:latin typeface="Times New Roman"/>
                        <a:ea typeface="Times New Roman"/>
                        <a:cs typeface="Times New Roman"/>
                      </a:endParaRP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Доля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17,9</a:t>
                      </a:r>
                    </a:p>
                  </a:txBody>
                  <a:tcPr marL="10116" marR="10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4483510" y="1592826"/>
            <a:ext cx="4041058" cy="307777"/>
          </a:xfrm>
          <a:prstGeom prst="rect">
            <a:avLst/>
          </a:prstGeom>
        </p:spPr>
        <p:txBody>
          <a:bodyPr wrap="square">
            <a:spAutoFit/>
          </a:bodyPr>
          <a:lstStyle/>
          <a:p>
            <a:r>
              <a:rPr lang="ru-RU" sz="1400" dirty="0" smtClean="0"/>
              <a:t>Целевые показатели программы</a:t>
            </a:r>
            <a:endParaRPr lang="ru-RU" sz="1400" dirty="0"/>
          </a:p>
        </p:txBody>
      </p:sp>
    </p:spTree>
    <p:extLst>
      <p:ext uri="{BB962C8B-B14F-4D97-AF65-F5344CB8AC3E}">
        <p14:creationId xmlns="" xmlns:p14="http://schemas.microsoft.com/office/powerpoint/2010/main" val="2739005456"/>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0471" y="180217"/>
            <a:ext cx="8371253" cy="338554"/>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Муниципальная программа </a:t>
            </a:r>
            <a:r>
              <a:rPr lang="ru-RU" sz="1600" b="1" dirty="0" smtClean="0">
                <a:latin typeface="Times New Roman" panose="02020603050405020304" pitchFamily="18" charset="0"/>
                <a:cs typeface="Times New Roman" panose="02020603050405020304" pitchFamily="18" charset="0"/>
              </a:rPr>
              <a:t>«Поддержка субъектов малого предпринимательства"</a:t>
            </a:r>
            <a:endParaRPr lang="ru-RU" sz="1600" b="1" dirty="0">
              <a:latin typeface="Times New Roman" panose="02020603050405020304" pitchFamily="18" charset="0"/>
              <a:cs typeface="Times New Roman" panose="02020603050405020304" pitchFamily="18" charset="0"/>
            </a:endParaRPr>
          </a:p>
        </p:txBody>
      </p:sp>
      <p:sp>
        <p:nvSpPr>
          <p:cNvPr id="4" name="TextBox 3"/>
          <p:cNvSpPr txBox="1"/>
          <p:nvPr/>
        </p:nvSpPr>
        <p:spPr>
          <a:xfrm rot="10800000" flipV="1">
            <a:off x="5702065" y="1087921"/>
            <a:ext cx="2961379" cy="307777"/>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400" b="1" dirty="0" smtClean="0">
                <a:solidFill>
                  <a:schemeClr val="tx1"/>
                </a:solidFill>
                <a:latin typeface="Times New Roman" panose="02020603050405020304" pitchFamily="18" charset="0"/>
                <a:cs typeface="Times New Roman" panose="02020603050405020304" pitchFamily="18" charset="0"/>
              </a:rPr>
              <a:t>На </a:t>
            </a:r>
            <a:r>
              <a:rPr lang="ru-RU" sz="1400" b="1" dirty="0" smtClean="0">
                <a:solidFill>
                  <a:schemeClr val="tx1"/>
                </a:solidFill>
                <a:latin typeface="Times New Roman" panose="02020603050405020304" pitchFamily="18" charset="0"/>
                <a:cs typeface="Times New Roman" panose="02020603050405020304" pitchFamily="18" charset="0"/>
              </a:rPr>
              <a:t>2020 </a:t>
            </a:r>
            <a:r>
              <a:rPr lang="ru-RU" sz="1400" b="1" dirty="0" smtClean="0">
                <a:solidFill>
                  <a:schemeClr val="tx1"/>
                </a:solidFill>
                <a:latin typeface="Times New Roman" panose="02020603050405020304" pitchFamily="18" charset="0"/>
                <a:cs typeface="Times New Roman" panose="02020603050405020304" pitchFamily="18" charset="0"/>
              </a:rPr>
              <a:t>год – </a:t>
            </a:r>
            <a:r>
              <a:rPr lang="ru-RU" sz="1400" b="1" dirty="0" smtClean="0">
                <a:solidFill>
                  <a:schemeClr val="tx1"/>
                </a:solidFill>
                <a:latin typeface="Times New Roman" panose="02020603050405020304" pitchFamily="18" charset="0"/>
                <a:cs typeface="Times New Roman" panose="02020603050405020304" pitchFamily="18" charset="0"/>
              </a:rPr>
              <a:t>0,00тыс</a:t>
            </a:r>
            <a:r>
              <a:rPr lang="ru-RU" sz="1400" b="1" dirty="0" smtClean="0">
                <a:solidFill>
                  <a:schemeClr val="tx1"/>
                </a:solidFill>
                <a:latin typeface="Times New Roman" panose="02020603050405020304" pitchFamily="18" charset="0"/>
                <a:cs typeface="Times New Roman" panose="02020603050405020304" pitchFamily="18" charset="0"/>
              </a:rPr>
              <a:t>. 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5135" y="589936"/>
            <a:ext cx="8858865" cy="646331"/>
          </a:xfrm>
          <a:prstGeom prst="rect">
            <a:avLst/>
          </a:prstGeom>
        </p:spPr>
        <p:txBody>
          <a:bodyPr wrap="square">
            <a:spAutoFit/>
          </a:bodyPr>
          <a:lstStyle/>
          <a:p>
            <a:r>
              <a:rPr lang="ru-RU" sz="1200" b="1" dirty="0" smtClean="0">
                <a:latin typeface="Times New Roman" panose="02020603050405020304" pitchFamily="18" charset="0"/>
                <a:cs typeface="Times New Roman" panose="02020603050405020304" pitchFamily="18" charset="0"/>
              </a:rPr>
              <a:t>Цель программы:</a:t>
            </a:r>
            <a:r>
              <a:rPr lang="ru-RU" sz="1200" dirty="0" smtClean="0">
                <a:latin typeface="Times New Roman" panose="02020603050405020304" pitchFamily="18" charset="0"/>
                <a:cs typeface="Times New Roman" panose="02020603050405020304" pitchFamily="18" charset="0"/>
              </a:rPr>
              <a:t> оказание финансовой поддержки субъектам малого предпринимательства, создание условий для развития начинающим предпринимателям, создание благоприятных условий для развития  субъектам малого и среднего предпринимательства на территории </a:t>
            </a:r>
            <a:r>
              <a:rPr lang="ru-RU" sz="1200" dirty="0" err="1" smtClean="0">
                <a:latin typeface="Times New Roman" panose="02020603050405020304" pitchFamily="18" charset="0"/>
                <a:cs typeface="Times New Roman" panose="02020603050405020304" pitchFamily="18" charset="0"/>
              </a:rPr>
              <a:t>Колобовского</a:t>
            </a:r>
            <a:r>
              <a:rPr lang="ru-RU" sz="1200" dirty="0" smtClean="0">
                <a:latin typeface="Times New Roman" panose="02020603050405020304" pitchFamily="18" charset="0"/>
                <a:cs typeface="Times New Roman" panose="02020603050405020304" pitchFamily="18" charset="0"/>
              </a:rPr>
              <a:t> городского поселения</a:t>
            </a:r>
            <a:endParaRPr lang="ru-RU" sz="12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0"/>
          </p:nvPr>
        </p:nvSpPr>
        <p:spPr/>
        <p:txBody>
          <a:bodyPr/>
          <a:lstStyle/>
          <a:p>
            <a:pPr>
              <a:defRPr/>
            </a:pPr>
            <a:fld id="{D0A3B2CF-79A4-4F95-8E14-34636ADF833E}" type="slidenum">
              <a:rPr lang="ru-RU" smtClean="0">
                <a:solidFill>
                  <a:schemeClr val="bg1"/>
                </a:solidFill>
              </a:rPr>
              <a:pPr>
                <a:defRPr/>
              </a:pPr>
              <a:t>24</a:t>
            </a:fld>
            <a:endParaRPr lang="ru-RU" dirty="0">
              <a:solidFill>
                <a:schemeClr val="bg1"/>
              </a:solidFill>
            </a:endParaRPr>
          </a:p>
        </p:txBody>
      </p:sp>
      <p:graphicFrame>
        <p:nvGraphicFramePr>
          <p:cNvPr id="21" name="Таблица 20"/>
          <p:cNvGraphicFramePr>
            <a:graphicFrameLocks noGrp="1"/>
          </p:cNvGraphicFramePr>
          <p:nvPr/>
        </p:nvGraphicFramePr>
        <p:xfrm>
          <a:off x="3333983" y="1641986"/>
          <a:ext cx="5465888" cy="5153425"/>
        </p:xfrm>
        <a:graphic>
          <a:graphicData uri="http://schemas.openxmlformats.org/drawingml/2006/table">
            <a:tbl>
              <a:tblPr/>
              <a:tblGrid>
                <a:gridCol w="388382"/>
                <a:gridCol w="855756"/>
                <a:gridCol w="466826"/>
                <a:gridCol w="466276"/>
                <a:gridCol w="544721"/>
                <a:gridCol w="466276"/>
                <a:gridCol w="388929"/>
                <a:gridCol w="388929"/>
                <a:gridCol w="466276"/>
                <a:gridCol w="444334"/>
                <a:gridCol w="115774"/>
                <a:gridCol w="473409"/>
              </a:tblGrid>
              <a:tr h="286540">
                <a:tc>
                  <a:txBody>
                    <a:bodyPr/>
                    <a:lstStyle/>
                    <a:p>
                      <a:pPr algn="ctr">
                        <a:lnSpc>
                          <a:spcPct val="115000"/>
                        </a:lnSpc>
                        <a:spcAft>
                          <a:spcPts val="0"/>
                        </a:spcAft>
                      </a:pPr>
                      <a:r>
                        <a:rPr lang="ru-RU" sz="800" b="1" dirty="0">
                          <a:latin typeface="Times New Roman"/>
                          <a:ea typeface="Times New Roman"/>
                          <a:cs typeface="Times New Roman"/>
                        </a:rPr>
                        <a:t>№</a:t>
                      </a:r>
                      <a:r>
                        <a:rPr lang="en-US" sz="800" b="1" dirty="0">
                          <a:latin typeface="Times New Roman"/>
                          <a:ea typeface="Times New Roman"/>
                          <a:cs typeface="Times New Roman"/>
                        </a:rPr>
                        <a:t> п/п</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Наименование показателя</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dirty="0">
                          <a:latin typeface="Times New Roman"/>
                          <a:ea typeface="Times New Roman"/>
                          <a:cs typeface="Times New Roman"/>
                        </a:rPr>
                        <a:t>Ед. </a:t>
                      </a: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2014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2015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2016год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2017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2018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b="1">
                          <a:latin typeface="Times New Roman"/>
                          <a:ea typeface="Times New Roman"/>
                          <a:cs typeface="Times New Roman"/>
                        </a:rPr>
                        <a:t>2019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b="1">
                          <a:latin typeface="Times New Roman"/>
                          <a:ea typeface="Times New Roman"/>
                          <a:cs typeface="Times New Roman"/>
                        </a:rPr>
                        <a:t>2020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1000"/>
                        </a:spcAft>
                      </a:pPr>
                      <a:r>
                        <a:rPr lang="ru-RU" sz="800" b="1">
                          <a:latin typeface="Times New Roman"/>
                          <a:ea typeface="Times New Roman"/>
                          <a:cs typeface="Times New Roman"/>
                        </a:rPr>
                        <a:t>2021 год</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053">
                <a:tc>
                  <a:txBody>
                    <a:bodyPr/>
                    <a:lstStyle/>
                    <a:p>
                      <a:pPr algn="ctr">
                        <a:lnSpc>
                          <a:spcPct val="115000"/>
                        </a:lnSpc>
                        <a:spcAft>
                          <a:spcPts val="0"/>
                        </a:spcAft>
                      </a:pPr>
                      <a:r>
                        <a:rPr lang="ru-RU" sz="800">
                          <a:latin typeface="Times New Roman"/>
                          <a:ea typeface="Times New Roman"/>
                          <a:cs typeface="Times New Roman"/>
                        </a:rPr>
                        <a:t>1</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Количество малых и средних предприятий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1000"/>
                        </a:spcAft>
                      </a:pPr>
                      <a:r>
                        <a:rPr lang="ru-RU" sz="800">
                          <a:latin typeface="Times New Roman"/>
                          <a:ea typeface="Times New Roman"/>
                          <a:cs typeface="Times New Roman"/>
                        </a:rPr>
                        <a:t>19</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593">
                <a:tc>
                  <a:txBody>
                    <a:bodyPr/>
                    <a:lstStyle/>
                    <a:p>
                      <a:pPr>
                        <a:lnSpc>
                          <a:spcPct val="115000"/>
                        </a:lnSpc>
                        <a:spcAft>
                          <a:spcPts val="0"/>
                        </a:spcAft>
                      </a:pPr>
                      <a:r>
                        <a:rPr lang="ru-RU" sz="800">
                          <a:latin typeface="Times New Roman"/>
                          <a:ea typeface="Times New Roman"/>
                          <a:cs typeface="Times New Roman"/>
                        </a:rPr>
                        <a:t>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 зарегистрированных индивидуальных предпринимателей</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dirty="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100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621">
                <a:tc>
                  <a:txBody>
                    <a:bodyPr/>
                    <a:lstStyle/>
                    <a:p>
                      <a:pPr>
                        <a:lnSpc>
                          <a:spcPct val="115000"/>
                        </a:lnSpc>
                        <a:spcAft>
                          <a:spcPts val="0"/>
                        </a:spcAft>
                      </a:pPr>
                      <a:r>
                        <a:rPr lang="ru-RU" sz="800">
                          <a:latin typeface="Times New Roman"/>
                          <a:ea typeface="Times New Roman"/>
                          <a:cs typeface="Times New Roman"/>
                        </a:rPr>
                        <a:t>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800">
                          <a:latin typeface="Times New Roman"/>
                          <a:ea typeface="Times New Roman"/>
                          <a:cs typeface="Times New Roman"/>
                        </a:rPr>
                        <a:t>Численность</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5">
                          <a:latin typeface="Times New Roman"/>
                          <a:ea typeface="Times New Roman"/>
                          <a:cs typeface="Times New Roman"/>
                        </a:rPr>
                        <a:t> </a:t>
                      </a:r>
                      <a:r>
                        <a:rPr lang="ru-RU" sz="800">
                          <a:latin typeface="Times New Roman"/>
                          <a:ea typeface="Times New Roman"/>
                          <a:cs typeface="Times New Roman"/>
                        </a:rPr>
                        <a:t>на</a:t>
                      </a:r>
                      <a:r>
                        <a:rPr lang="ru-RU" sz="800" spc="-35">
                          <a:latin typeface="Times New Roman"/>
                          <a:ea typeface="Times New Roman"/>
                          <a:cs typeface="Times New Roman"/>
                        </a:rPr>
                        <a:t> </a:t>
                      </a:r>
                      <a:r>
                        <a:rPr lang="ru-RU" sz="800">
                          <a:latin typeface="Times New Roman"/>
                          <a:ea typeface="Times New Roman"/>
                          <a:cs typeface="Times New Roman"/>
                        </a:rPr>
                        <a:t>малых</a:t>
                      </a:r>
                      <a:r>
                        <a:rPr lang="ru-RU" sz="800" spc="-35">
                          <a:latin typeface="Times New Roman"/>
                          <a:ea typeface="Times New Roman"/>
                          <a:cs typeface="Times New Roman"/>
                        </a:rPr>
                        <a:t> и средних </a:t>
                      </a:r>
                      <a:r>
                        <a:rPr lang="ru-RU" sz="800">
                          <a:latin typeface="Times New Roman"/>
                          <a:ea typeface="Times New Roman"/>
                          <a:cs typeface="Times New Roman"/>
                        </a:rPr>
                        <a:t>пр</a:t>
                      </a:r>
                      <a:r>
                        <a:rPr lang="ru-RU" sz="800" spc="-55">
                          <a:latin typeface="Times New Roman"/>
                          <a:ea typeface="Times New Roman"/>
                          <a:cs typeface="Times New Roman"/>
                        </a:rPr>
                        <a:t>е</a:t>
                      </a:r>
                      <a:r>
                        <a:rPr lang="ru-RU" sz="800">
                          <a:latin typeface="Times New Roman"/>
                          <a:ea typeface="Times New Roman"/>
                          <a:cs typeface="Times New Roman"/>
                        </a:rPr>
                        <a:t>дприятиях</a:t>
                      </a:r>
                      <a:r>
                        <a:rPr lang="ru-RU" sz="800" spc="-35">
                          <a:latin typeface="Times New Roman"/>
                          <a:ea typeface="Times New Roman"/>
                          <a:cs typeface="Times New Roman"/>
                        </a:rPr>
                        <a:t> </a:t>
                      </a:r>
                      <a:r>
                        <a:rPr lang="ru-RU" sz="800">
                          <a:latin typeface="Times New Roman"/>
                          <a:ea typeface="Times New Roman"/>
                          <a:cs typeface="Times New Roman"/>
                        </a:rPr>
                        <a:t>(б</a:t>
                      </a:r>
                      <a:r>
                        <a:rPr lang="ru-RU" sz="800" spc="-30">
                          <a:latin typeface="Times New Roman"/>
                          <a:ea typeface="Times New Roman"/>
                          <a:cs typeface="Times New Roman"/>
                        </a:rPr>
                        <a:t>е</a:t>
                      </a:r>
                      <a:r>
                        <a:rPr lang="ru-RU" sz="800">
                          <a:latin typeface="Times New Roman"/>
                          <a:ea typeface="Times New Roman"/>
                          <a:cs typeface="Times New Roman"/>
                        </a:rPr>
                        <a:t>з</a:t>
                      </a:r>
                      <a:r>
                        <a:rPr lang="ru-RU" sz="800" spc="-40">
                          <a:latin typeface="Times New Roman"/>
                          <a:ea typeface="Times New Roman"/>
                          <a:cs typeface="Times New Roman"/>
                        </a:rPr>
                        <a:t> </a:t>
                      </a:r>
                      <a:r>
                        <a:rPr lang="ru-RU" sz="800">
                          <a:latin typeface="Times New Roman"/>
                          <a:ea typeface="Times New Roman"/>
                          <a:cs typeface="Times New Roman"/>
                        </a:rPr>
                        <a:t>внешних  </a:t>
                      </a:r>
                      <a:r>
                        <a:rPr lang="ru-RU" sz="800" spc="5">
                          <a:latin typeface="Times New Roman"/>
                          <a:ea typeface="Times New Roman"/>
                          <a:cs typeface="Times New Roman"/>
                        </a:rPr>
                        <a:t>с</a:t>
                      </a:r>
                      <a:r>
                        <a:rPr lang="ru-RU" sz="800">
                          <a:latin typeface="Times New Roman"/>
                          <a:ea typeface="Times New Roman"/>
                          <a:cs typeface="Times New Roman"/>
                        </a:rPr>
                        <a:t>о</a:t>
                      </a:r>
                      <a:r>
                        <a:rPr lang="ru-RU" sz="800" spc="-10">
                          <a:latin typeface="Times New Roman"/>
                          <a:ea typeface="Times New Roman"/>
                          <a:cs typeface="Times New Roman"/>
                        </a:rPr>
                        <a:t>в</a:t>
                      </a:r>
                      <a:r>
                        <a:rPr lang="ru-RU" sz="800">
                          <a:latin typeface="Times New Roman"/>
                          <a:ea typeface="Times New Roman"/>
                          <a:cs typeface="Times New Roman"/>
                        </a:rPr>
                        <a:t>мести</a:t>
                      </a:r>
                      <a:r>
                        <a:rPr lang="ru-RU" sz="800" spc="-15">
                          <a:latin typeface="Times New Roman"/>
                          <a:ea typeface="Times New Roman"/>
                          <a:cs typeface="Times New Roman"/>
                        </a:rPr>
                        <a:t>т</a:t>
                      </a:r>
                      <a:r>
                        <a:rPr lang="ru-RU" sz="800" spc="-20">
                          <a:latin typeface="Times New Roman"/>
                          <a:ea typeface="Times New Roman"/>
                          <a:cs typeface="Times New Roman"/>
                        </a:rPr>
                        <a:t>е</a:t>
                      </a:r>
                      <a:r>
                        <a:rPr lang="ru-RU" sz="800">
                          <a:latin typeface="Times New Roman"/>
                          <a:ea typeface="Times New Roman"/>
                          <a:cs typeface="Times New Roman"/>
                        </a:rPr>
                        <a:t>лей)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a:latin typeface="Times New Roman"/>
                          <a:ea typeface="Times New Roman"/>
                          <a:cs typeface="Times New Roman"/>
                        </a:rPr>
                        <a:t>84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77567">
                <a:tc>
                  <a:txBody>
                    <a:bodyPr/>
                    <a:lstStyle/>
                    <a:p>
                      <a:pP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a:latin typeface="Times New Roman"/>
                          <a:ea typeface="Times New Roman"/>
                          <a:cs typeface="Times New Roman"/>
                        </a:rPr>
                        <a:t>Оборот малых и средних предприятий </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Тыс. руб.</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147883,0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164106,0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168915,00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170112,0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172169,5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174819,6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a:latin typeface="Times New Roman"/>
                          <a:ea typeface="Times New Roman"/>
                          <a:cs typeface="Times New Roman"/>
                        </a:rPr>
                        <a:t>176903,2</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46161">
                <a:tc>
                  <a:txBody>
                    <a:bodyPr/>
                    <a:lstStyle/>
                    <a:p>
                      <a:pPr>
                        <a:lnSpc>
                          <a:spcPct val="115000"/>
                        </a:lnSpc>
                        <a:spcAft>
                          <a:spcPts val="0"/>
                        </a:spcAft>
                      </a:pPr>
                      <a:r>
                        <a:rPr lang="ru-RU" sz="800">
                          <a:latin typeface="Times New Roman"/>
                          <a:ea typeface="Times New Roman"/>
                          <a:cs typeface="Times New Roman"/>
                        </a:rPr>
                        <a:t>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a:latin typeface="Times New Roman"/>
                          <a:ea typeface="Times New Roman"/>
                          <a:cs typeface="Times New Roman"/>
                        </a:rPr>
                        <a:t>Д</a:t>
                      </a:r>
                      <a:r>
                        <a:rPr lang="ru-RU" sz="800" spc="-20">
                          <a:latin typeface="Times New Roman"/>
                          <a:ea typeface="Times New Roman"/>
                          <a:cs typeface="Times New Roman"/>
                        </a:rPr>
                        <a:t>о</a:t>
                      </a:r>
                      <a:r>
                        <a:rPr lang="ru-RU" sz="800">
                          <a:latin typeface="Times New Roman"/>
                          <a:ea typeface="Times New Roman"/>
                          <a:cs typeface="Times New Roman"/>
                        </a:rPr>
                        <a:t>ля</a:t>
                      </a:r>
                      <a:r>
                        <a:rPr lang="ru-RU" sz="800" spc="-35">
                          <a:latin typeface="Times New Roman"/>
                          <a:ea typeface="Times New Roman"/>
                          <a:cs typeface="Times New Roman"/>
                        </a:rPr>
                        <a:t> </a:t>
                      </a:r>
                      <a:r>
                        <a:rPr lang="ru-RU" sz="800">
                          <a:latin typeface="Times New Roman"/>
                          <a:ea typeface="Times New Roman"/>
                          <a:cs typeface="Times New Roman"/>
                        </a:rPr>
                        <a:t>занятых</a:t>
                      </a:r>
                      <a:r>
                        <a:rPr lang="ru-RU" sz="800" spc="-30">
                          <a:latin typeface="Times New Roman"/>
                          <a:ea typeface="Times New Roman"/>
                          <a:cs typeface="Times New Roman"/>
                        </a:rPr>
                        <a:t> </a:t>
                      </a:r>
                      <a:r>
                        <a:rPr lang="ru-RU" sz="800">
                          <a:latin typeface="Times New Roman"/>
                          <a:ea typeface="Times New Roman"/>
                          <a:cs typeface="Times New Roman"/>
                        </a:rPr>
                        <a:t>на</a:t>
                      </a:r>
                      <a:r>
                        <a:rPr lang="ru-RU" sz="800" spc="-30">
                          <a:latin typeface="Times New Roman"/>
                          <a:ea typeface="Times New Roman"/>
                          <a:cs typeface="Times New Roman"/>
                        </a:rPr>
                        <a:t> </a:t>
                      </a:r>
                      <a:r>
                        <a:rPr lang="ru-RU" sz="800">
                          <a:latin typeface="Times New Roman"/>
                          <a:ea typeface="Times New Roman"/>
                          <a:cs typeface="Times New Roman"/>
                        </a:rPr>
                        <a:t>малых</a:t>
                      </a:r>
                      <a:r>
                        <a:rPr lang="ru-RU" sz="800" spc="-30">
                          <a:latin typeface="Times New Roman"/>
                          <a:ea typeface="Times New Roman"/>
                          <a:cs typeface="Times New Roman"/>
                        </a:rPr>
                        <a:t> и средних </a:t>
                      </a:r>
                      <a:r>
                        <a:rPr lang="ru-RU" sz="800">
                          <a:latin typeface="Times New Roman"/>
                          <a:ea typeface="Times New Roman"/>
                          <a:cs typeface="Times New Roman"/>
                        </a:rPr>
                        <a:t>пр</a:t>
                      </a:r>
                      <a:r>
                        <a:rPr lang="ru-RU" sz="800" spc="-40">
                          <a:latin typeface="Times New Roman"/>
                          <a:ea typeface="Times New Roman"/>
                          <a:cs typeface="Times New Roman"/>
                        </a:rPr>
                        <a:t>е</a:t>
                      </a:r>
                      <a:r>
                        <a:rPr lang="ru-RU" sz="800">
                          <a:latin typeface="Times New Roman"/>
                          <a:ea typeface="Times New Roman"/>
                          <a:cs typeface="Times New Roman"/>
                        </a:rPr>
                        <a:t>дприятиях,</a:t>
                      </a:r>
                    </a:p>
                    <a:p>
                      <a:pPr algn="just">
                        <a:lnSpc>
                          <a:spcPct val="115000"/>
                        </a:lnSpc>
                        <a:spcAft>
                          <a:spcPts val="0"/>
                        </a:spcAft>
                      </a:pPr>
                      <a:r>
                        <a:rPr lang="ru-RU" sz="800">
                          <a:latin typeface="Times New Roman"/>
                          <a:ea typeface="Times New Roman"/>
                          <a:cs typeface="Times New Roman"/>
                        </a:rPr>
                        <a:t>в</a:t>
                      </a:r>
                      <a:r>
                        <a:rPr lang="ru-RU" sz="800" spc="-20">
                          <a:latin typeface="Times New Roman"/>
                          <a:ea typeface="Times New Roman"/>
                          <a:cs typeface="Times New Roman"/>
                        </a:rPr>
                        <a:t> </a:t>
                      </a:r>
                      <a:r>
                        <a:rPr lang="ru-RU" sz="800">
                          <a:latin typeface="Times New Roman"/>
                          <a:ea typeface="Times New Roman"/>
                          <a:cs typeface="Times New Roman"/>
                        </a:rPr>
                        <a:t>%</a:t>
                      </a:r>
                      <a:r>
                        <a:rPr lang="ru-RU" sz="800" spc="-20">
                          <a:latin typeface="Times New Roman"/>
                          <a:ea typeface="Times New Roman"/>
                          <a:cs typeface="Times New Roman"/>
                        </a:rPr>
                        <a:t>  к</a:t>
                      </a:r>
                      <a:r>
                        <a:rPr lang="ru-RU" sz="800" spc="-25">
                          <a:latin typeface="Times New Roman"/>
                          <a:ea typeface="Times New Roman"/>
                          <a:cs typeface="Times New Roman"/>
                        </a:rPr>
                        <a:t> </a:t>
                      </a:r>
                      <a:r>
                        <a:rPr lang="ru-RU" sz="800">
                          <a:latin typeface="Times New Roman"/>
                          <a:ea typeface="Times New Roman"/>
                          <a:cs typeface="Times New Roman"/>
                        </a:rPr>
                        <a:t>об</a:t>
                      </a:r>
                      <a:r>
                        <a:rPr lang="ru-RU" sz="800" spc="-10">
                          <a:latin typeface="Times New Roman"/>
                          <a:ea typeface="Times New Roman"/>
                          <a:cs typeface="Times New Roman"/>
                        </a:rPr>
                        <a:t>щ</a:t>
                      </a:r>
                      <a:r>
                        <a:rPr lang="ru-RU" sz="800">
                          <a:latin typeface="Times New Roman"/>
                          <a:ea typeface="Times New Roman"/>
                          <a:cs typeface="Times New Roman"/>
                        </a:rPr>
                        <a:t>ей</a:t>
                      </a:r>
                      <a:r>
                        <a:rPr lang="ru-RU" sz="800" spc="-20">
                          <a:latin typeface="Times New Roman"/>
                          <a:ea typeface="Times New Roman"/>
                          <a:cs typeface="Times New Roman"/>
                        </a:rPr>
                        <a:t> </a:t>
                      </a:r>
                      <a:r>
                        <a:rPr lang="ru-RU" sz="800">
                          <a:latin typeface="Times New Roman"/>
                          <a:ea typeface="Times New Roman"/>
                          <a:cs typeface="Times New Roman"/>
                        </a:rPr>
                        <a:t>численности</a:t>
                      </a:r>
                      <a:r>
                        <a:rPr lang="ru-RU" sz="800" spc="-20">
                          <a:latin typeface="Times New Roman"/>
                          <a:ea typeface="Times New Roman"/>
                          <a:cs typeface="Times New Roman"/>
                        </a:rPr>
                        <a:t> всех предприятий и организаций</a:t>
                      </a: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12,5</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13,0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14,3</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dirty="0">
                          <a:latin typeface="Times New Roman"/>
                          <a:ea typeface="Times New Roman"/>
                          <a:cs typeface="Times New Roman"/>
                        </a:rPr>
                        <a:t>14,7</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59621">
                <a:tc>
                  <a:txBody>
                    <a:bodyPr/>
                    <a:lstStyle/>
                    <a:p>
                      <a:pPr>
                        <a:lnSpc>
                          <a:spcPct val="115000"/>
                        </a:lnSpc>
                        <a:spcAft>
                          <a:spcPts val="0"/>
                        </a:spcAft>
                      </a:pPr>
                      <a:r>
                        <a:rPr lang="ru-RU" sz="800">
                          <a:latin typeface="Times New Roman"/>
                          <a:ea typeface="Times New Roman"/>
                          <a:cs typeface="Times New Roman"/>
                        </a:rPr>
                        <a:t>6</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15000"/>
                        </a:lnSpc>
                        <a:spcAft>
                          <a:spcPts val="0"/>
                        </a:spcAft>
                      </a:pPr>
                      <a:r>
                        <a:rPr lang="ru-RU" sz="800" spc="5" dirty="0">
                          <a:latin typeface="Times New Roman"/>
                          <a:ea typeface="Times New Roman"/>
                          <a:cs typeface="Times New Roman"/>
                        </a:rPr>
                        <a:t>Количество конкурсов и аукционов проводимых для субъектов малого предпринимательства</a:t>
                      </a:r>
                      <a:endParaRPr lang="ru-RU" sz="800" dirty="0">
                        <a:latin typeface="Times New Roman"/>
                        <a:ea typeface="Times New Roman"/>
                        <a:cs typeface="Times New Roman"/>
                      </a:endParaRP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шт</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80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800" dirty="0">
                          <a:latin typeface="Times New Roman"/>
                          <a:ea typeface="Times New Roman"/>
                          <a:cs typeface="Times New Roman"/>
                        </a:rPr>
                        <a:t>10</a:t>
                      </a:r>
                    </a:p>
                  </a:txBody>
                  <a:tcPr marL="27045" marR="27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Прямоугольник 21"/>
          <p:cNvSpPr/>
          <p:nvPr/>
        </p:nvSpPr>
        <p:spPr>
          <a:xfrm>
            <a:off x="3028334" y="1229032"/>
            <a:ext cx="3087331" cy="307777"/>
          </a:xfrm>
          <a:prstGeom prst="rect">
            <a:avLst/>
          </a:prstGeom>
        </p:spPr>
        <p:txBody>
          <a:bodyPr wrap="square">
            <a:spAutoFit/>
          </a:bodyPr>
          <a:lstStyle/>
          <a:p>
            <a:r>
              <a:rPr lang="ru-RU" sz="1400" dirty="0" smtClean="0"/>
              <a:t>Целевые показатели программы</a:t>
            </a:r>
            <a:endParaRPr lang="ru-RU" sz="1400" dirty="0"/>
          </a:p>
        </p:txBody>
      </p:sp>
      <p:pic>
        <p:nvPicPr>
          <p:cNvPr id="23" name="Picture 4" descr="http://www.satulayanan.net/uploads/thumbnail/Folder-Documents-icon.png"/>
          <p:cNvPicPr>
            <a:picLocks noChangeAspect="1" noChangeArrowheads="1"/>
          </p:cNvPicPr>
          <p:nvPr/>
        </p:nvPicPr>
        <p:blipFill>
          <a:blip r:embed="rId2"/>
          <a:srcRect/>
          <a:stretch>
            <a:fillRect/>
          </a:stretch>
        </p:blipFill>
        <p:spPr bwMode="auto">
          <a:xfrm>
            <a:off x="245805" y="1396180"/>
            <a:ext cx="2595717" cy="2285999"/>
          </a:xfrm>
          <a:prstGeom prst="rect">
            <a:avLst/>
          </a:prstGeom>
          <a:noFill/>
          <a:ln w="9525">
            <a:noFill/>
            <a:miter lim="800000"/>
            <a:headEnd/>
            <a:tailEnd/>
          </a:ln>
        </p:spPr>
      </p:pic>
      <p:pic>
        <p:nvPicPr>
          <p:cNvPr id="24" name="Picture 2" descr="C:\Users\econ11\Desktop\Для презентации\agriculture-600X30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757" y="3687097"/>
            <a:ext cx="3014901" cy="2349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988630336"/>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25</a:t>
            </a:fld>
            <a:endParaRPr lang="ru-RU" dirty="0"/>
          </a:p>
        </p:txBody>
      </p:sp>
      <p:sp>
        <p:nvSpPr>
          <p:cNvPr id="3" name="Прямоугольник 2"/>
          <p:cNvSpPr/>
          <p:nvPr/>
        </p:nvSpPr>
        <p:spPr>
          <a:xfrm>
            <a:off x="115747" y="120360"/>
            <a:ext cx="8889357" cy="584775"/>
          </a:xfrm>
          <a:prstGeom prst="rect">
            <a:avLst/>
          </a:prstGeom>
        </p:spPr>
        <p:txBody>
          <a:bodyPr wrap="square">
            <a:spAutoFit/>
          </a:bodyPr>
          <a:lstStyle/>
          <a:p>
            <a:pPr lvl="0" algn="ctr"/>
            <a:r>
              <a:rPr lang="ru-RU" sz="1600" b="1" dirty="0">
                <a:latin typeface="Times New Roman" pitchFamily="18" charset="0"/>
                <a:cs typeface="Times New Roman" pitchFamily="18" charset="0"/>
              </a:rPr>
              <a:t>Муниципальная программа </a:t>
            </a:r>
            <a:r>
              <a:rPr lang="ru-RU" sz="1600" b="1" dirty="0" smtClean="0">
                <a:latin typeface="Times New Roman" pitchFamily="18" charset="0"/>
                <a:cs typeface="Times New Roman" pitchFamily="18" charset="0"/>
              </a:rPr>
              <a:t>«Улучшение условий охраны труда в </a:t>
            </a:r>
            <a:r>
              <a:rPr lang="ru-RU" sz="1600" b="1" dirty="0" err="1" smtClean="0">
                <a:latin typeface="Times New Roman" pitchFamily="18" charset="0"/>
                <a:cs typeface="Times New Roman" pitchFamily="18" charset="0"/>
              </a:rPr>
              <a:t>Колобовском</a:t>
            </a:r>
            <a:r>
              <a:rPr lang="ru-RU" sz="1600" b="1" dirty="0" smtClean="0">
                <a:latin typeface="Times New Roman" pitchFamily="18" charset="0"/>
                <a:cs typeface="Times New Roman" pitchFamily="18" charset="0"/>
              </a:rPr>
              <a:t> городском поселении»</a:t>
            </a:r>
            <a:endParaRPr lang="ru-RU" sz="1600" b="1" dirty="0">
              <a:latin typeface="Times New Roman" pitchFamily="18" charset="0"/>
              <a:cs typeface="Times New Roman" pitchFamily="18" charset="0"/>
            </a:endParaRPr>
          </a:p>
        </p:txBody>
      </p:sp>
      <p:sp>
        <p:nvSpPr>
          <p:cNvPr id="4" name="Прямоугольник 3"/>
          <p:cNvSpPr/>
          <p:nvPr/>
        </p:nvSpPr>
        <p:spPr>
          <a:xfrm>
            <a:off x="190982" y="688259"/>
            <a:ext cx="8738886" cy="584775"/>
          </a:xfrm>
          <a:prstGeom prst="rect">
            <a:avLst/>
          </a:prstGeom>
        </p:spPr>
        <p:txBody>
          <a:bodyPr wrap="square">
            <a:spAutoFit/>
          </a:bodyPr>
          <a:lstStyle/>
          <a:p>
            <a:pPr lvl="0"/>
            <a:r>
              <a:rPr lang="ru-RU" sz="1600" b="1" u="sng" dirty="0">
                <a:latin typeface="Times New Roman" pitchFamily="18" charset="0"/>
                <a:cs typeface="Times New Roman" pitchFamily="18" charset="0"/>
              </a:rPr>
              <a:t>Цель программы</a:t>
            </a:r>
            <a:r>
              <a:rPr lang="ru-RU" sz="1600" b="1"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Обеспечение безопасности жизни и здоровья работающих граждан, повышение гарантий и их законных прав на безопасные условия труда</a:t>
            </a:r>
            <a:endParaRPr lang="ru-RU" sz="1600" dirty="0">
              <a:latin typeface="Times New Roman" pitchFamily="18" charset="0"/>
              <a:cs typeface="Times New Roman" pitchFamily="18" charset="0"/>
            </a:endParaRPr>
          </a:p>
        </p:txBody>
      </p:sp>
      <p:graphicFrame>
        <p:nvGraphicFramePr>
          <p:cNvPr id="26" name="Таблица 25"/>
          <p:cNvGraphicFramePr>
            <a:graphicFrameLocks noGrp="1"/>
          </p:cNvGraphicFramePr>
          <p:nvPr/>
        </p:nvGraphicFramePr>
        <p:xfrm>
          <a:off x="3687092" y="1317524"/>
          <a:ext cx="5211102" cy="5372512"/>
        </p:xfrm>
        <a:graphic>
          <a:graphicData uri="http://schemas.openxmlformats.org/drawingml/2006/table">
            <a:tbl>
              <a:tblPr/>
              <a:tblGrid>
                <a:gridCol w="332837"/>
                <a:gridCol w="1211163"/>
                <a:gridCol w="423205"/>
                <a:gridCol w="469018"/>
                <a:gridCol w="436294"/>
                <a:gridCol w="425388"/>
                <a:gridCol w="338129"/>
                <a:gridCol w="425387"/>
                <a:gridCol w="383227"/>
                <a:gridCol w="383227"/>
                <a:gridCol w="383227"/>
              </a:tblGrid>
              <a:tr h="306264">
                <a:tc rowSpan="2">
                  <a:txBody>
                    <a:bodyPr/>
                    <a:lstStyle/>
                    <a:p>
                      <a:pPr indent="457200" algn="ctr">
                        <a:lnSpc>
                          <a:spcPct val="115000"/>
                        </a:lnSpc>
                        <a:spcAft>
                          <a:spcPts val="0"/>
                        </a:spcAft>
                      </a:pPr>
                      <a:r>
                        <a:rPr lang="ru-RU" sz="800" b="1" dirty="0">
                          <a:latin typeface="Times New Roman"/>
                          <a:ea typeface="Times New Roman"/>
                          <a:cs typeface="Times New Roman"/>
                        </a:rPr>
                        <a:t>№</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п</a:t>
                      </a:r>
                      <a:r>
                        <a:rPr lang="ru-RU" sz="800" b="1" dirty="0">
                          <a:latin typeface="Times New Roman"/>
                          <a:ea typeface="Times New Roman"/>
                          <a:cs typeface="Times New Roman"/>
                        </a:rPr>
                        <a:t>/</a:t>
                      </a:r>
                      <a:r>
                        <a:rPr lang="ru-RU" sz="800" b="1" dirty="0" err="1">
                          <a:latin typeface="Times New Roman"/>
                          <a:ea typeface="Times New Roman"/>
                          <a:cs typeface="Times New Roman"/>
                        </a:rPr>
                        <a:t>п</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800" b="1" dirty="0">
                          <a:latin typeface="Times New Roman"/>
                          <a:ea typeface="Times New Roman"/>
                          <a:cs typeface="Times New Roman"/>
                        </a:rPr>
                        <a:t>Наименование показателя (индикатора)</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a:lnSpc>
                          <a:spcPct val="115000"/>
                        </a:lnSpc>
                        <a:spcAft>
                          <a:spcPts val="0"/>
                        </a:spcAft>
                      </a:pPr>
                      <a:r>
                        <a:rPr lang="ru-RU" sz="800" b="1" dirty="0">
                          <a:latin typeface="Times New Roman"/>
                          <a:ea typeface="Times New Roman"/>
                          <a:cs typeface="Times New Roman"/>
                        </a:rPr>
                        <a:t>Ед.</a:t>
                      </a:r>
                      <a:endParaRPr lang="ru-RU" sz="800" dirty="0">
                        <a:latin typeface="Arial"/>
                        <a:ea typeface="Times New Roman"/>
                        <a:cs typeface="Times New Roman"/>
                      </a:endParaRPr>
                    </a:p>
                    <a:p>
                      <a:pPr indent="457200" algn="ctr">
                        <a:lnSpc>
                          <a:spcPct val="115000"/>
                        </a:lnSpc>
                        <a:spcAft>
                          <a:spcPts val="0"/>
                        </a:spcAft>
                      </a:pPr>
                      <a:r>
                        <a:rPr lang="ru-RU" sz="800" b="1" dirty="0" err="1">
                          <a:latin typeface="Times New Roman"/>
                          <a:ea typeface="Times New Roman"/>
                          <a:cs typeface="Times New Roman"/>
                        </a:rPr>
                        <a:t>изм</a:t>
                      </a:r>
                      <a:r>
                        <a:rPr lang="ru-RU" sz="800" b="1" dirty="0">
                          <a:latin typeface="Times New Roman"/>
                          <a:ea typeface="Times New Roman"/>
                          <a:cs typeface="Times New Roman"/>
                        </a:rPr>
                        <a:t>.</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5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457200" algn="ctr">
                        <a:lnSpc>
                          <a:spcPct val="115000"/>
                        </a:lnSpc>
                        <a:spcAft>
                          <a:spcPts val="0"/>
                        </a:spcAft>
                      </a:pPr>
                      <a:r>
                        <a:rPr lang="ru-RU" sz="800" b="1" dirty="0" smtClean="0">
                          <a:latin typeface="Times New Roman"/>
                          <a:ea typeface="Times New Roman"/>
                          <a:cs typeface="Times New Roman"/>
                        </a:rPr>
                        <a:t>22015</a:t>
                      </a:r>
                      <a:endParaRPr lang="ru-RU" sz="800" dirty="0">
                        <a:latin typeface="Arial"/>
                        <a:ea typeface="Times New Roman"/>
                        <a:cs typeface="Times New Roman"/>
                      </a:endParaRPr>
                    </a:p>
                    <a:p>
                      <a:pPr indent="457200" algn="ctr">
                        <a:lnSpc>
                          <a:spcPct val="115000"/>
                        </a:lnSpc>
                        <a:spcAft>
                          <a:spcPts val="0"/>
                        </a:spcAft>
                      </a:pPr>
                      <a:r>
                        <a:rPr lang="ru-RU" sz="800" b="1" dirty="0">
                          <a:latin typeface="Times New Roman"/>
                          <a:ea typeface="Times New Roman"/>
                          <a:cs typeface="Times New Roman"/>
                        </a:rPr>
                        <a:t>(отчет)</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smtClean="0">
                          <a:latin typeface="Times New Roman"/>
                          <a:ea typeface="Times New Roman"/>
                          <a:cs typeface="Times New Roman"/>
                        </a:rPr>
                        <a:t>22016</a:t>
                      </a:r>
                      <a:endParaRPr lang="ru-RU" sz="800" dirty="0">
                        <a:latin typeface="Arial"/>
                        <a:ea typeface="Times New Roman"/>
                        <a:cs typeface="Times New Roman"/>
                      </a:endParaRPr>
                    </a:p>
                    <a:p>
                      <a:pPr indent="457200" algn="ctr">
                        <a:lnSpc>
                          <a:spcPct val="115000"/>
                        </a:lnSpc>
                        <a:spcAft>
                          <a:spcPts val="0"/>
                        </a:spcAft>
                      </a:pP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smtClean="0">
                          <a:latin typeface="Times New Roman"/>
                          <a:ea typeface="Times New Roman"/>
                          <a:cs typeface="Times New Roman"/>
                        </a:rPr>
                        <a:t>22017</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dirty="0" smtClean="0">
                          <a:latin typeface="Arial"/>
                          <a:ea typeface="Times New Roman"/>
                          <a:cs typeface="Times New Roman"/>
                        </a:rPr>
                        <a:t>2</a:t>
                      </a:r>
                      <a:endParaRPr lang="ru-RU" sz="800" dirty="0">
                        <a:latin typeface="Arial"/>
                        <a:ea typeface="Times New Roman"/>
                        <a:cs typeface="Times New Roman"/>
                      </a:endParaRP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smtClean="0">
                          <a:latin typeface="Times New Roman"/>
                          <a:ea typeface="Times New Roman"/>
                          <a:cs typeface="Times New Roman"/>
                        </a:rPr>
                        <a:t>22019</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smtClean="0">
                          <a:latin typeface="Times New Roman"/>
                          <a:ea typeface="Times New Roman"/>
                          <a:cs typeface="Times New Roman"/>
                        </a:rPr>
                        <a:t>2    2020</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dirty="0" smtClean="0">
                          <a:latin typeface="Arial"/>
                          <a:ea typeface="Times New Roman"/>
                          <a:cs typeface="Times New Roman"/>
                        </a:rPr>
                        <a:t>2</a:t>
                      </a:r>
                      <a:r>
                        <a:rPr lang="ru-RU" sz="700" dirty="0" smtClean="0">
                          <a:latin typeface="Arial"/>
                          <a:ea typeface="Times New Roman"/>
                          <a:cs typeface="Times New Roman"/>
                        </a:rPr>
                        <a:t>2021</a:t>
                      </a:r>
                      <a:endParaRPr lang="ru-RU" sz="700" dirty="0">
                        <a:latin typeface="Arial"/>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dirty="0" smtClean="0">
                          <a:latin typeface="Arial"/>
                          <a:ea typeface="Times New Roman"/>
                          <a:cs typeface="Times New Roman"/>
                        </a:rPr>
                        <a:t>2</a:t>
                      </a:r>
                      <a:endParaRPr lang="ru-RU" sz="800" dirty="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57">
                <a:tc>
                  <a:txBody>
                    <a:bodyPr/>
                    <a:lstStyle/>
                    <a:p>
                      <a:pPr indent="457200" algn="ctr">
                        <a:lnSpc>
                          <a:spcPct val="115000"/>
                        </a:lnSpc>
                        <a:spcAft>
                          <a:spcPts val="0"/>
                        </a:spcAft>
                      </a:pPr>
                      <a:r>
                        <a:rPr lang="ru-RU" sz="800" b="1">
                          <a:latin typeface="Times New Roman"/>
                          <a:ea typeface="Times New Roman"/>
                          <a:cs typeface="Times New Roman"/>
                        </a:rPr>
                        <a:t>1</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2</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3</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dirty="0">
                          <a:latin typeface="Times New Roman"/>
                          <a:ea typeface="Times New Roman"/>
                          <a:cs typeface="Times New Roman"/>
                        </a:rPr>
                        <a:t>4</a:t>
                      </a:r>
                      <a:endParaRPr lang="ru-RU" sz="800" dirty="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5</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6</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800" b="1">
                          <a:latin typeface="Times New Roman"/>
                          <a:ea typeface="Times New Roman"/>
                          <a:cs typeface="Times New Roman"/>
                        </a:rPr>
                        <a:t>7</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800">
                        <a:latin typeface="Arial"/>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098">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Наличие  нормативных правовых  актов Колобовского городского поселения по вопросам улучшения условий и охраны труда</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Да/нет</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да</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да</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96">
                <a:tc>
                  <a:txBody>
                    <a:bodyPr/>
                    <a:lstStyle/>
                    <a:p>
                      <a:pPr indent="457200" algn="ctr">
                        <a:lnSpc>
                          <a:spcPct val="115000"/>
                        </a:lnSpc>
                        <a:spcAft>
                          <a:spcPts val="0"/>
                        </a:spcAft>
                      </a:pPr>
                      <a:r>
                        <a:rPr lang="en-US" sz="800" b="1">
                          <a:latin typeface="Times New Roman"/>
                          <a:ea typeface="Times New Roman"/>
                          <a:cs typeface="Times New Roman"/>
                        </a:rPr>
                        <a:t>I</a:t>
                      </a:r>
                      <a:r>
                        <a:rPr lang="ru-RU" sz="800" b="1">
                          <a:latin typeface="Times New Roman"/>
                          <a:ea typeface="Times New Roman"/>
                          <a:cs typeface="Times New Roman"/>
                        </a:rPr>
                        <a:t>.</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41198">
                <a:tc>
                  <a:txBody>
                    <a:bodyPr/>
                    <a:lstStyle/>
                    <a:p>
                      <a:pPr indent="457200" algn="ctr">
                        <a:lnSpc>
                          <a:spcPct val="115000"/>
                        </a:lnSpc>
                        <a:spcAft>
                          <a:spcPts val="0"/>
                        </a:spcAft>
                      </a:pP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nSpc>
                          <a:spcPct val="115000"/>
                        </a:lnSpc>
                        <a:spcAft>
                          <a:spcPts val="0"/>
                        </a:spcAft>
                      </a:pPr>
                      <a:r>
                        <a:rPr lang="ru-RU" sz="800" dirty="0">
                          <a:latin typeface="Times New Roman"/>
                          <a:ea typeface="Times New Roman"/>
                          <a:cs typeface="Times New Roman"/>
                        </a:rPr>
                        <a:t> </a:t>
                      </a:r>
                    </a:p>
                  </a:txBody>
                  <a:tcPr marL="0" marR="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800" dirty="0">
                        <a:latin typeface="Times New Roman"/>
                        <a:ea typeface="Times New Roman"/>
                        <a:cs typeface="Times New Roman"/>
                      </a:endParaRPr>
                    </a:p>
                  </a:txBody>
                  <a:tcPr marL="0" marR="0" marT="0" marB="0" anchor="ctr" anchorCtr="1">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64793">
                <a:tc>
                  <a:txBody>
                    <a:bodyPr/>
                    <a:lstStyle/>
                    <a:p>
                      <a:pPr indent="457200" algn="ctr">
                        <a:lnSpc>
                          <a:spcPct val="115000"/>
                        </a:lnSpc>
                        <a:spcAft>
                          <a:spcPts val="0"/>
                        </a:spcAft>
                      </a:pPr>
                      <a:r>
                        <a:rPr lang="ru-RU" sz="800">
                          <a:latin typeface="Times New Roman"/>
                          <a:ea typeface="Times New Roman"/>
                          <a:cs typeface="Times New Roman"/>
                        </a:rPr>
                        <a:t>1.1.</a:t>
                      </a:r>
                      <a:endParaRPr lang="ru-RU" sz="800">
                        <a:latin typeface="Arial"/>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Число несчастных случаев на производстве со смертельным исходом</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ед.</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a:ea typeface="Times New Roman"/>
                          <a:cs typeface="Times New Roman"/>
                        </a:rPr>
                        <a:t>0</a:t>
                      </a: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a:ea typeface="Times New Roman"/>
                          <a:cs typeface="Times New Roman"/>
                        </a:rPr>
                        <a:t>0</a:t>
                      </a:r>
                      <a:endParaRPr lang="ru-RU" sz="800" dirty="0">
                        <a:latin typeface="Times New Roman"/>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387">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1.2.</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пострадавших в результате несчастных случаев на производстве с утратой трудоспособности на 1 рабочий день и более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9586">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1.3.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a:ea typeface="Calibri"/>
                          <a:cs typeface="Times New Roman"/>
                        </a:rPr>
                        <a:t>Численность обученных по охране труда руководителей и специалистов в обучающих организациях, аккредитованных в установленном порядке</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Calibri"/>
                          <a:cs typeface="Times New Roman"/>
                        </a:rPr>
                        <a:t>чел.</a:t>
                      </a:r>
                      <a:endParaRPr lang="ru-RU" sz="800">
                        <a:latin typeface="Times New Roman"/>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3</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a:latin typeface="Times New Roman"/>
                          <a:ea typeface="Times New Roman"/>
                          <a:cs typeface="Times New Roman"/>
                        </a:rPr>
                        <a:t>0</a:t>
                      </a:r>
                      <a:endParaRPr lang="ru-RU" sz="80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a:latin typeface="Times New Roman"/>
                          <a:ea typeface="Times New Roman"/>
                          <a:cs typeface="Times New Roman"/>
                        </a:rPr>
                        <a:t>3</a:t>
                      </a:r>
                      <a:endParaRPr lang="ru-RU" sz="800" dirty="0">
                        <a:latin typeface="Calibri"/>
                        <a:ea typeface="Times New Roman"/>
                        <a:cs typeface="Times New Roman"/>
                      </a:endParaRPr>
                    </a:p>
                  </a:txBody>
                  <a:tcPr marL="27520" marR="27520" marT="0" marB="0" anchor="ctr" anchorCtr="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969895" algn="ctr"/>
                          <a:tab pos="5940425" algn="r"/>
                        </a:tabLst>
                      </a:pPr>
                      <a:r>
                        <a:rPr lang="ru-RU" sz="800" dirty="0" smtClean="0">
                          <a:latin typeface="Calibri"/>
                          <a:ea typeface="Times New Roman"/>
                          <a:cs typeface="Times New Roman"/>
                        </a:rPr>
                        <a:t>0</a:t>
                      </a:r>
                      <a:endParaRPr lang="ru-RU" sz="800" dirty="0">
                        <a:latin typeface="Calibri"/>
                        <a:ea typeface="Times New Roman"/>
                        <a:cs typeface="Times New Roman"/>
                      </a:endParaRPr>
                    </a:p>
                  </a:txBody>
                  <a:tcPr marL="27520" marR="27520" marT="0" marB="0" anchor="ctr" anchorCtr="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3" name="Picture 3" descr="slide5"/>
          <p:cNvPicPr>
            <a:picLocks noChangeAspect="1" noChangeArrowheads="1"/>
          </p:cNvPicPr>
          <p:nvPr/>
        </p:nvPicPr>
        <p:blipFill>
          <a:blip r:embed="rId2"/>
          <a:srcRect/>
          <a:stretch>
            <a:fillRect/>
          </a:stretch>
        </p:blipFill>
        <p:spPr bwMode="auto">
          <a:xfrm>
            <a:off x="339674" y="1473508"/>
            <a:ext cx="3101616" cy="1786530"/>
          </a:xfrm>
          <a:prstGeom prst="rect">
            <a:avLst/>
          </a:prstGeom>
          <a:noFill/>
        </p:spPr>
      </p:pic>
      <p:pic>
        <p:nvPicPr>
          <p:cNvPr id="15365" name="Picture 5" descr="struk"/>
          <p:cNvPicPr>
            <a:picLocks noChangeAspect="1" noChangeArrowheads="1"/>
          </p:cNvPicPr>
          <p:nvPr/>
        </p:nvPicPr>
        <p:blipFill>
          <a:blip r:embed="rId3"/>
          <a:srcRect/>
          <a:stretch>
            <a:fillRect/>
          </a:stretch>
        </p:blipFill>
        <p:spPr bwMode="auto">
          <a:xfrm>
            <a:off x="-31750" y="3352800"/>
            <a:ext cx="3640189" cy="3454400"/>
          </a:xfrm>
          <a:prstGeom prst="rect">
            <a:avLst/>
          </a:prstGeom>
          <a:noFill/>
        </p:spPr>
      </p:pic>
    </p:spTree>
    <p:extLst>
      <p:ext uri="{BB962C8B-B14F-4D97-AF65-F5344CB8AC3E}">
        <p14:creationId xmlns="" xmlns:p14="http://schemas.microsoft.com/office/powerpoint/2010/main" val="413137645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26</a:t>
            </a:fld>
            <a:endParaRPr lang="ru-RU" dirty="0"/>
          </a:p>
        </p:txBody>
      </p:sp>
      <p:sp>
        <p:nvSpPr>
          <p:cNvPr id="13" name="Горизонтальный свиток 12"/>
          <p:cNvSpPr/>
          <p:nvPr/>
        </p:nvSpPr>
        <p:spPr>
          <a:xfrm>
            <a:off x="1278194" y="1995948"/>
            <a:ext cx="6636774" cy="2504622"/>
          </a:xfrm>
          <a:prstGeom prst="horizontalScroll">
            <a:avLst>
              <a:gd name="adj" fmla="val 9843"/>
            </a:avLst>
          </a:prstGeom>
        </p:spPr>
        <p:style>
          <a:lnRef idx="1">
            <a:schemeClr val="accent4"/>
          </a:lnRef>
          <a:fillRef idx="3">
            <a:schemeClr val="accent4"/>
          </a:fillRef>
          <a:effectRef idx="2">
            <a:schemeClr val="accent4"/>
          </a:effectRef>
          <a:fontRef idx="minor">
            <a:schemeClr val="lt1"/>
          </a:fontRef>
        </p:style>
        <p:txBody>
          <a:bodyPr anchor="ctr"/>
          <a:lstStyle/>
          <a:p>
            <a:pPr indent="177800" fontAlgn="auto">
              <a:spcBef>
                <a:spcPts val="0"/>
              </a:spcBef>
              <a:spcAft>
                <a:spcPts val="0"/>
              </a:spcAft>
              <a:defRPr/>
            </a:pPr>
            <a:endParaRPr lang="ru-RU" sz="1100" dirty="0" smtClean="0">
              <a:solidFill>
                <a:schemeClr val="tx1"/>
              </a:solidFill>
              <a:latin typeface="Times New Roman" pitchFamily="18" charset="0"/>
              <a:cs typeface="Times New Roman" pitchFamily="18" charset="0"/>
            </a:endParaRPr>
          </a:p>
          <a:p>
            <a:pPr indent="177800" fontAlgn="auto">
              <a:spcBef>
                <a:spcPts val="0"/>
              </a:spcBef>
              <a:spcAft>
                <a:spcPts val="0"/>
              </a:spcAft>
              <a:defRPr/>
            </a:pPr>
            <a:r>
              <a:rPr lang="ru-RU" sz="1100" dirty="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Социально-значимые проекты, предусмотренные к финансированию  за счет бюджета </a:t>
            </a:r>
            <a:r>
              <a:rPr lang="ru-RU" b="1" i="1" dirty="0" err="1" smtClean="0">
                <a:solidFill>
                  <a:schemeClr val="tx1"/>
                </a:solidFill>
                <a:latin typeface="Times New Roman" pitchFamily="18" charset="0"/>
                <a:cs typeface="Times New Roman" pitchFamily="18" charset="0"/>
              </a:rPr>
              <a:t>Колобовского</a:t>
            </a:r>
            <a:r>
              <a:rPr lang="ru-RU" b="1" i="1" dirty="0" smtClean="0">
                <a:solidFill>
                  <a:schemeClr val="tx1"/>
                </a:solidFill>
                <a:latin typeface="Times New Roman" pitchFamily="18" charset="0"/>
                <a:cs typeface="Times New Roman" pitchFamily="18" charset="0"/>
              </a:rPr>
              <a:t> городского поселения на </a:t>
            </a:r>
            <a:r>
              <a:rPr lang="ru-RU" b="1" i="1" dirty="0" smtClean="0">
                <a:solidFill>
                  <a:schemeClr val="tx1"/>
                </a:solidFill>
                <a:latin typeface="Times New Roman" pitchFamily="18" charset="0"/>
                <a:cs typeface="Times New Roman" pitchFamily="18" charset="0"/>
              </a:rPr>
              <a:t>2020 </a:t>
            </a:r>
            <a:r>
              <a:rPr lang="ru-RU" b="1" i="1" dirty="0" smtClean="0">
                <a:solidFill>
                  <a:schemeClr val="tx1"/>
                </a:solidFill>
                <a:latin typeface="Times New Roman" pitchFamily="18" charset="0"/>
                <a:cs typeface="Times New Roman" pitchFamily="18" charset="0"/>
              </a:rPr>
              <a:t>год и на плановый период </a:t>
            </a:r>
            <a:r>
              <a:rPr lang="ru-RU" b="1" i="1" dirty="0" smtClean="0">
                <a:solidFill>
                  <a:schemeClr val="tx1"/>
                </a:solidFill>
                <a:latin typeface="Times New Roman" pitchFamily="18" charset="0"/>
                <a:cs typeface="Times New Roman" pitchFamily="18" charset="0"/>
              </a:rPr>
              <a:t>2021 </a:t>
            </a:r>
            <a:r>
              <a:rPr lang="ru-RU" b="1" i="1" dirty="0" smtClean="0">
                <a:solidFill>
                  <a:schemeClr val="tx1"/>
                </a:solidFill>
                <a:latin typeface="Times New Roman" pitchFamily="18" charset="0"/>
                <a:cs typeface="Times New Roman" pitchFamily="18" charset="0"/>
              </a:rPr>
              <a:t>и </a:t>
            </a:r>
            <a:r>
              <a:rPr lang="ru-RU" b="1" i="1" dirty="0" smtClean="0">
                <a:solidFill>
                  <a:schemeClr val="tx1"/>
                </a:solidFill>
                <a:latin typeface="Times New Roman" pitchFamily="18" charset="0"/>
                <a:cs typeface="Times New Roman" pitchFamily="18" charset="0"/>
              </a:rPr>
              <a:t>2022 </a:t>
            </a:r>
            <a:r>
              <a:rPr lang="ru-RU" b="1" i="1" dirty="0" smtClean="0">
                <a:solidFill>
                  <a:schemeClr val="tx1"/>
                </a:solidFill>
                <a:latin typeface="Times New Roman" pitchFamily="18" charset="0"/>
                <a:cs typeface="Times New Roman" pitchFamily="18" charset="0"/>
              </a:rPr>
              <a:t>годов не планируются  </a:t>
            </a:r>
            <a:endParaRPr lang="ru-RU" b="1" i="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1571314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27</a:t>
            </a:fld>
            <a:endParaRPr lang="ru-RU" dirty="0"/>
          </a:p>
        </p:txBody>
      </p:sp>
      <p:sp>
        <p:nvSpPr>
          <p:cNvPr id="12" name="Прямоугольник 11"/>
          <p:cNvSpPr/>
          <p:nvPr/>
        </p:nvSpPr>
        <p:spPr>
          <a:xfrm>
            <a:off x="971600" y="165398"/>
            <a:ext cx="730581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ДОЛГОВЫЕ ОБЯЗАТЕЛЬСТВА КОЛОБОВСКОГО ГОРОДСКОГО </a:t>
            </a: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поселения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1"/>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8640" t="-13924" r="9291" b="13143"/>
          <a:stretch/>
        </p:blipFill>
        <p:spPr bwMode="auto">
          <a:xfrm>
            <a:off x="460688" y="471948"/>
            <a:ext cx="7218305" cy="5201265"/>
          </a:xfrm>
          <a:prstGeom prst="rect">
            <a:avLst/>
          </a:prstGeom>
          <a:noFill/>
          <a:ln>
            <a:noFill/>
          </a:ln>
          <a:effectLst>
            <a:softEdge rad="139700"/>
          </a:effectLst>
        </p:spPr>
      </p:pic>
      <p:graphicFrame>
        <p:nvGraphicFramePr>
          <p:cNvPr id="14" name="Таблица 13"/>
          <p:cNvGraphicFramePr>
            <a:graphicFrameLocks noGrp="1"/>
          </p:cNvGraphicFramePr>
          <p:nvPr/>
        </p:nvGraphicFramePr>
        <p:xfrm>
          <a:off x="2861186" y="1909309"/>
          <a:ext cx="4542504" cy="4036695"/>
        </p:xfrm>
        <a:graphic>
          <a:graphicData uri="http://schemas.openxmlformats.org/drawingml/2006/table">
            <a:tbl>
              <a:tblPr/>
              <a:tblGrid>
                <a:gridCol w="1701428"/>
                <a:gridCol w="756190"/>
                <a:gridCol w="834960"/>
                <a:gridCol w="1249926"/>
              </a:tblGrid>
              <a:tr h="182226">
                <a:tc rowSpan="2">
                  <a:txBody>
                    <a:bodyPr/>
                    <a:lstStyle/>
                    <a:p>
                      <a:pPr algn="ctr" fontAlgn="b"/>
                      <a:r>
                        <a:rPr lang="ru-RU" sz="1200" b="0" i="0" u="none" strike="noStrike" dirty="0">
                          <a:solidFill>
                            <a:srgbClr val="000000"/>
                          </a:solidFill>
                          <a:latin typeface="Times New Roman"/>
                        </a:rPr>
                        <a:t>Вид долгового обязательства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a:solidFill>
                            <a:srgbClr val="000000"/>
                          </a:solidFill>
                          <a:latin typeface="Times New Roman"/>
                        </a:rPr>
                        <a:t>Сумма</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2226">
                <a:tc vMerge="1">
                  <a:txBody>
                    <a:bodyPr/>
                    <a:lstStyle/>
                    <a:p>
                      <a:endParaRPr lang="ru-RU"/>
                    </a:p>
                  </a:txBody>
                  <a:tcPr/>
                </a:tc>
                <a:tc>
                  <a:txBody>
                    <a:bodyPr/>
                    <a:lstStyle/>
                    <a:p>
                      <a:pPr algn="l" fontAlgn="b"/>
                      <a:r>
                        <a:rPr lang="ru-RU" sz="1200" b="0" i="0" u="none" strike="noStrike" dirty="0" smtClean="0">
                          <a:solidFill>
                            <a:srgbClr val="000000"/>
                          </a:solidFill>
                          <a:latin typeface="Times New Roman"/>
                        </a:rPr>
                        <a:t>2020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2021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smtClean="0">
                          <a:solidFill>
                            <a:srgbClr val="000000"/>
                          </a:solidFill>
                          <a:latin typeface="Times New Roman"/>
                        </a:rPr>
                        <a:t>2022 </a:t>
                      </a:r>
                      <a:r>
                        <a:rPr lang="ru-RU" sz="1200" b="0" i="0" u="none" strike="noStrike" dirty="0">
                          <a:solidFill>
                            <a:srgbClr val="000000"/>
                          </a:solidFill>
                          <a:latin typeface="Times New Roman"/>
                        </a:rPr>
                        <a:t>год</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993">
                <a:tc>
                  <a:txBody>
                    <a:bodyPr/>
                    <a:lstStyle/>
                    <a:p>
                      <a:pPr algn="ctr" fontAlgn="b"/>
                      <a:r>
                        <a:rPr lang="ru-RU" sz="1000" b="0" i="0" u="none" strike="noStrike">
                          <a:solidFill>
                            <a:srgbClr val="000000"/>
                          </a:solidFill>
                          <a:latin typeface="Times New Roman"/>
                        </a:rPr>
                        <a:t>Бюджетные кредиты от других бюджетов бюджетной системы Российской Федерации</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000" b="0" i="0" u="none" strike="noStrike">
                          <a:solidFill>
                            <a:srgbClr val="000000"/>
                          </a:solidFill>
                          <a:latin typeface="Times New Roman"/>
                        </a:rPr>
                        <a:t>Привлечение,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41">
                <a:tc>
                  <a:txBody>
                    <a:bodyPr/>
                    <a:lstStyle/>
                    <a:p>
                      <a:pPr algn="ctr" fontAlgn="b"/>
                      <a:r>
                        <a:rPr lang="ru-RU" sz="1000" b="0" i="0" u="none" strike="noStrike">
                          <a:solidFill>
                            <a:srgbClr val="000000"/>
                          </a:solidFill>
                          <a:latin typeface="Times New Roman"/>
                        </a:rPr>
                        <a:t>на пополнение остатков средств на счете бюджета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Погашение, в том числе: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l" fontAlgn="b"/>
                      <a:r>
                        <a:rPr lang="ru-RU" sz="1200" b="0" i="0" u="none" strike="noStrike">
                          <a:solidFill>
                            <a:srgbClr val="000000"/>
                          </a:solidFill>
                          <a:latin typeface="Times New Roman"/>
                        </a:rPr>
                        <a:t> на пополнение остатков средств на счете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874">
                <a:tc>
                  <a:txBody>
                    <a:bodyPr/>
                    <a:lstStyle/>
                    <a:p>
                      <a:pPr algn="ctr" fontAlgn="b"/>
                      <a:r>
                        <a:rPr lang="ru-RU" sz="1200" b="0" i="0" u="none" strike="noStrike">
                          <a:solidFill>
                            <a:srgbClr val="000000"/>
                          </a:solidFill>
                          <a:latin typeface="Times New Roman"/>
                        </a:rPr>
                        <a:t> для частичного покрытия дефицита бюджета Колобовского городского поселения</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89">
                <a:tc>
                  <a:txBody>
                    <a:bodyPr/>
                    <a:lstStyle/>
                    <a:p>
                      <a:pPr algn="ctr" fontAlgn="b"/>
                      <a:r>
                        <a:rPr lang="ru-RU" sz="1000" b="0" i="0" u="none" strike="noStrike">
                          <a:solidFill>
                            <a:srgbClr val="000000"/>
                          </a:solidFill>
                          <a:latin typeface="Times New Roman"/>
                        </a:rPr>
                        <a:t>Кредиты кредитных организаций</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a:solidFill>
                            <a:srgbClr val="000000"/>
                          </a:solidFill>
                          <a:latin typeface="Times New Roman"/>
                        </a:rPr>
                        <a:t>Привлечение</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07">
                <a:tc>
                  <a:txBody>
                    <a:bodyPr/>
                    <a:lstStyle/>
                    <a:p>
                      <a:pPr algn="ctr" fontAlgn="b"/>
                      <a:r>
                        <a:rPr lang="ru-RU" sz="1200" b="0" i="0" u="none" strike="noStrike" dirty="0">
                          <a:solidFill>
                            <a:srgbClr val="000000"/>
                          </a:solidFill>
                          <a:latin typeface="Times New Roman"/>
                        </a:rPr>
                        <a:t>Погашение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0504" y="4984200"/>
            <a:ext cx="1615685" cy="1484497"/>
          </a:xfrm>
          <a:prstGeom prst="rect">
            <a:avLst/>
          </a:prstGeom>
          <a:noFill/>
          <a:ln>
            <a:noFill/>
          </a:ln>
          <a:effectLst>
            <a:softEdge rad="2667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7034337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D0A3B2CF-79A4-4F95-8E14-34636ADF833E}" type="slidenum">
              <a:rPr lang="ru-RU" smtClean="0"/>
              <a:pPr>
                <a:defRPr/>
              </a:pPr>
              <a:t>28</a:t>
            </a:fld>
            <a:endParaRPr lang="ru-RU" dirty="0"/>
          </a:p>
        </p:txBody>
      </p:sp>
      <p:sp>
        <p:nvSpPr>
          <p:cNvPr id="3" name="TextBox 2"/>
          <p:cNvSpPr txBox="1"/>
          <p:nvPr/>
        </p:nvSpPr>
        <p:spPr>
          <a:xfrm>
            <a:off x="230115" y="67979"/>
            <a:ext cx="8209208" cy="646331"/>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Непрограммные направления деятельности </a:t>
            </a:r>
            <a:r>
              <a:rPr lang="ru-RU" b="1" dirty="0" err="1" smtClean="0">
                <a:latin typeface="Times New Roman" panose="02020603050405020304" pitchFamily="18" charset="0"/>
                <a:cs typeface="Times New Roman" panose="02020603050405020304" pitchFamily="18" charset="0"/>
              </a:rPr>
              <a:t>Колобовского</a:t>
            </a:r>
            <a:r>
              <a:rPr lang="ru-RU" b="1" dirty="0" smtClean="0">
                <a:latin typeface="Times New Roman" panose="02020603050405020304" pitchFamily="18" charset="0"/>
                <a:cs typeface="Times New Roman" panose="02020603050405020304" pitchFamily="18" charset="0"/>
              </a:rPr>
              <a:t> городского поселения </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97169" y="2733368"/>
            <a:ext cx="1971244"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18113" y="3067164"/>
            <a:ext cx="1985058" cy="307777"/>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lgn="r"/>
            <a:r>
              <a:rPr lang="ru-RU" sz="1400" b="1" dirty="0" smtClean="0">
                <a:solidFill>
                  <a:schemeClr val="tx1"/>
                </a:solidFill>
                <a:latin typeface="Times New Roman" panose="02020603050405020304" pitchFamily="18" charset="0"/>
                <a:cs typeface="Times New Roman" panose="02020603050405020304" pitchFamily="18" charset="0"/>
              </a:rPr>
              <a:t>200,6 </a:t>
            </a:r>
            <a:r>
              <a:rPr lang="ru-RU" sz="1400" b="1" dirty="0">
                <a:solidFill>
                  <a:schemeClr val="tx1"/>
                </a:solidFill>
                <a:latin typeface="Times New Roman" panose="02020603050405020304" pitchFamily="18" charset="0"/>
                <a:cs typeface="Times New Roman" panose="02020603050405020304" pitchFamily="18" charset="0"/>
              </a:rPr>
              <a:t>тыс. </a:t>
            </a:r>
            <a:r>
              <a:rPr lang="ru-RU" sz="1400" b="1" dirty="0" smtClean="0">
                <a:solidFill>
                  <a:schemeClr val="tx1"/>
                </a:solidFill>
                <a:latin typeface="Times New Roman" panose="02020603050405020304" pitchFamily="18" charset="0"/>
                <a:cs typeface="Times New Roman" panose="02020603050405020304" pitchFamily="18" charset="0"/>
              </a:rPr>
              <a:t>рублей</a:t>
            </a: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2956" y="1499745"/>
            <a:ext cx="2927872" cy="26449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5517073" y="1524000"/>
            <a:ext cx="3056655"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ru-RU" sz="1400" dirty="0" smtClean="0">
                <a:latin typeface="Times New Roman" panose="02020603050405020304" pitchFamily="18" charset="0"/>
                <a:cs typeface="Times New Roman" panose="02020603050405020304" pitchFamily="18" charset="0"/>
              </a:rPr>
              <a:t>Резервный </a:t>
            </a:r>
            <a:r>
              <a:rPr lang="ru-RU" sz="1400" dirty="0">
                <a:latin typeface="Times New Roman" panose="02020603050405020304" pitchFamily="18" charset="0"/>
                <a:cs typeface="Times New Roman" panose="02020603050405020304" pitchFamily="18" charset="0"/>
              </a:rPr>
              <a:t>фонд в </a:t>
            </a:r>
            <a:r>
              <a:rPr lang="ru-RU" sz="1400" dirty="0" smtClean="0">
                <a:latin typeface="Times New Roman" panose="02020603050405020304" pitchFamily="18" charset="0"/>
                <a:cs typeface="Times New Roman" panose="02020603050405020304" pitchFamily="18" charset="0"/>
              </a:rPr>
              <a:t>сумме</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841459" y="1946787"/>
            <a:ext cx="1516128" cy="584775"/>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600" b="1" dirty="0" smtClean="0">
                <a:solidFill>
                  <a:schemeClr val="tx1"/>
                </a:solidFill>
                <a:latin typeface="Times New Roman" panose="02020603050405020304" pitchFamily="18" charset="0"/>
                <a:cs typeface="Times New Roman" panose="02020603050405020304" pitchFamily="18" charset="0"/>
              </a:rPr>
              <a:t>5,0 </a:t>
            </a:r>
            <a:r>
              <a:rPr lang="ru-RU" sz="1600" b="1" dirty="0">
                <a:solidFill>
                  <a:schemeClr val="tx1"/>
                </a:solidFill>
                <a:latin typeface="Times New Roman" panose="02020603050405020304" pitchFamily="18" charset="0"/>
                <a:cs typeface="Times New Roman" panose="02020603050405020304" pitchFamily="18" charset="0"/>
              </a:rPr>
              <a:t>тыс. рублей</a:t>
            </a:r>
          </a:p>
        </p:txBody>
      </p:sp>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43716" y="2709975"/>
            <a:ext cx="2143432" cy="1665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2" descr="Картинки по запросу человечек и компьютер"/>
          <p:cNvPicPr>
            <a:picLocks noChangeAspect="1" noChangeArrowheads="1"/>
          </p:cNvPicPr>
          <p:nvPr/>
        </p:nvPicPr>
        <p:blipFill>
          <a:blip r:embed="rId4">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a:off x="3182681" y="3986502"/>
            <a:ext cx="2825971" cy="2709003"/>
          </a:xfrm>
          <a:prstGeom prst="rect">
            <a:avLst/>
          </a:prstGeom>
          <a:noFill/>
          <a:effectLst>
            <a:glow rad="508000">
              <a:schemeClr val="accent5">
                <a:satMod val="175000"/>
                <a:alpha val="19000"/>
              </a:schemeClr>
            </a:glow>
            <a:softEdge rad="228600"/>
          </a:effectLst>
          <a:extLst>
            <a:ext uri="{909E8E84-426E-40DD-AFC4-6F175D3DCCD1}">
              <a14:hiddenFill xmlns="" xmlns:a14="http://schemas.microsoft.com/office/drawing/2010/main">
                <a:solidFill>
                  <a:srgbClr val="FFFFFF"/>
                </a:solidFill>
              </a14:hiddenFill>
            </a:ext>
          </a:extLst>
        </p:spPr>
      </p:pic>
      <p:sp>
        <p:nvSpPr>
          <p:cNvPr id="12" name="Прямоугольник 11"/>
          <p:cNvSpPr/>
          <p:nvPr/>
        </p:nvSpPr>
        <p:spPr>
          <a:xfrm rot="10412884" flipV="1">
            <a:off x="5792135" y="4714016"/>
            <a:ext cx="3056655" cy="30777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dirty="0" smtClean="0">
                <a:latin typeface="Times New Roman" panose="02020603050405020304" pitchFamily="18" charset="0"/>
                <a:cs typeface="Times New Roman" panose="02020603050405020304" pitchFamily="18" charset="0"/>
              </a:rPr>
              <a:t>Судебная система</a:t>
            </a:r>
            <a:endParaRPr lang="ru-RU" sz="14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rot="10800000" flipV="1">
            <a:off x="6400797" y="5248262"/>
            <a:ext cx="2743199" cy="646331"/>
          </a:xfrm>
          <a:prstGeom prst="rect">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r"/>
            <a:r>
              <a:rPr lang="ru-RU" sz="1200" b="1" dirty="0" smtClean="0">
                <a:solidFill>
                  <a:schemeClr val="tx1"/>
                </a:solidFill>
                <a:latin typeface="Times New Roman" panose="02020603050405020304" pitchFamily="18" charset="0"/>
                <a:cs typeface="Times New Roman" panose="02020603050405020304" pitchFamily="18" charset="0"/>
              </a:rPr>
              <a:t>2020 </a:t>
            </a:r>
            <a:r>
              <a:rPr lang="ru-RU" sz="1200" b="1" dirty="0" smtClean="0">
                <a:solidFill>
                  <a:schemeClr val="tx1"/>
                </a:solidFill>
                <a:latin typeface="Times New Roman" panose="02020603050405020304" pitchFamily="18" charset="0"/>
                <a:cs typeface="Times New Roman" panose="02020603050405020304" pitchFamily="18" charset="0"/>
              </a:rPr>
              <a:t>г- </a:t>
            </a:r>
            <a:r>
              <a:rPr lang="ru-RU" sz="1200" b="1" dirty="0" smtClean="0">
                <a:solidFill>
                  <a:schemeClr val="tx1"/>
                </a:solidFill>
                <a:latin typeface="Times New Roman" panose="02020603050405020304" pitchFamily="18" charset="0"/>
                <a:cs typeface="Times New Roman" panose="02020603050405020304" pitchFamily="18" charset="0"/>
              </a:rPr>
              <a:t>0,955  </a:t>
            </a:r>
            <a:r>
              <a:rPr lang="ru-RU" sz="1200" b="1" dirty="0">
                <a:solidFill>
                  <a:schemeClr val="tx1"/>
                </a:solidFill>
                <a:latin typeface="Times New Roman" panose="02020603050405020304" pitchFamily="18" charset="0"/>
                <a:cs typeface="Times New Roman" panose="02020603050405020304" pitchFamily="18" charset="0"/>
              </a:rPr>
              <a:t>тыс. </a:t>
            </a:r>
            <a:r>
              <a:rPr lang="ru-RU" sz="1200" b="1" dirty="0" smtClean="0">
                <a:solidFill>
                  <a:schemeClr val="tx1"/>
                </a:solidFill>
                <a:latin typeface="Times New Roman" panose="02020603050405020304" pitchFamily="18" charset="0"/>
                <a:cs typeface="Times New Roman" panose="02020603050405020304" pitchFamily="18" charset="0"/>
              </a:rPr>
              <a:t>руб.;</a:t>
            </a:r>
          </a:p>
          <a:p>
            <a:pPr algn="r"/>
            <a:r>
              <a:rPr lang="ru-RU" sz="1200" b="1" dirty="0" smtClean="0">
                <a:solidFill>
                  <a:schemeClr val="tx1"/>
                </a:solidFill>
                <a:latin typeface="Times New Roman" panose="02020603050405020304" pitchFamily="18" charset="0"/>
                <a:cs typeface="Times New Roman" panose="02020603050405020304" pitchFamily="18" charset="0"/>
              </a:rPr>
              <a:t>2021 </a:t>
            </a:r>
            <a:r>
              <a:rPr lang="ru-RU" sz="1200" b="1" dirty="0" smtClean="0">
                <a:solidFill>
                  <a:schemeClr val="tx1"/>
                </a:solidFill>
                <a:latin typeface="Times New Roman" panose="02020603050405020304" pitchFamily="18" charset="0"/>
                <a:cs typeface="Times New Roman" panose="02020603050405020304" pitchFamily="18" charset="0"/>
              </a:rPr>
              <a:t>год- </a:t>
            </a:r>
            <a:r>
              <a:rPr lang="ru-RU" sz="1200" b="1" dirty="0" smtClean="0">
                <a:solidFill>
                  <a:schemeClr val="tx1"/>
                </a:solidFill>
                <a:latin typeface="Times New Roman" panose="02020603050405020304" pitchFamily="18" charset="0"/>
                <a:cs typeface="Times New Roman" panose="02020603050405020304" pitchFamily="18" charset="0"/>
              </a:rPr>
              <a:t>1,004 </a:t>
            </a:r>
            <a:r>
              <a:rPr lang="ru-RU" sz="1200" b="1" dirty="0" smtClean="0">
                <a:solidFill>
                  <a:schemeClr val="tx1"/>
                </a:solidFill>
                <a:latin typeface="Times New Roman" panose="02020603050405020304" pitchFamily="18" charset="0"/>
                <a:cs typeface="Times New Roman" panose="02020603050405020304" pitchFamily="18" charset="0"/>
              </a:rPr>
              <a:t>тыс. руб.;</a:t>
            </a:r>
          </a:p>
          <a:p>
            <a:pPr algn="r"/>
            <a:r>
              <a:rPr lang="ru-RU" sz="1200" b="1" dirty="0" smtClean="0">
                <a:solidFill>
                  <a:schemeClr val="tx1"/>
                </a:solidFill>
                <a:latin typeface="Times New Roman" panose="02020603050405020304" pitchFamily="18" charset="0"/>
                <a:cs typeface="Times New Roman" panose="02020603050405020304" pitchFamily="18" charset="0"/>
              </a:rPr>
              <a:t>2022 </a:t>
            </a:r>
            <a:r>
              <a:rPr lang="ru-RU" sz="1200" b="1" dirty="0" smtClean="0">
                <a:solidFill>
                  <a:schemeClr val="tx1"/>
                </a:solidFill>
                <a:latin typeface="Times New Roman" panose="02020603050405020304" pitchFamily="18" charset="0"/>
                <a:cs typeface="Times New Roman" panose="02020603050405020304" pitchFamily="18" charset="0"/>
              </a:rPr>
              <a:t>год -  </a:t>
            </a:r>
            <a:r>
              <a:rPr lang="ru-RU" sz="1200" b="1" dirty="0" smtClean="0">
                <a:solidFill>
                  <a:schemeClr val="tx1"/>
                </a:solidFill>
                <a:latin typeface="Times New Roman" panose="02020603050405020304" pitchFamily="18" charset="0"/>
                <a:cs typeface="Times New Roman" panose="02020603050405020304" pitchFamily="18" charset="0"/>
              </a:rPr>
              <a:t>0,0 </a:t>
            </a:r>
            <a:r>
              <a:rPr lang="ru-RU" sz="1200" b="1" dirty="0" smtClean="0">
                <a:solidFill>
                  <a:schemeClr val="tx1"/>
                </a:solidFill>
                <a:latin typeface="Times New Roman" panose="02020603050405020304" pitchFamily="18" charset="0"/>
                <a:cs typeface="Times New Roman" panose="02020603050405020304" pitchFamily="18" charset="0"/>
              </a:rPr>
              <a:t>тыс. руб.</a:t>
            </a:r>
            <a:endParaRPr lang="ru-RU" sz="1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8533111"/>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425" y="905289"/>
            <a:ext cx="8497092" cy="616455"/>
          </a:xfrm>
        </p:spPr>
        <p:txBody>
          <a:bodyPr/>
          <a:lstStyle/>
          <a:p>
            <a:pPr algn="ctr"/>
            <a:r>
              <a:rPr lang="ru-RU" dirty="0" smtClean="0">
                <a:latin typeface="Times New Roman" pitchFamily="18" charset="0"/>
                <a:cs typeface="Times New Roman" pitchFamily="18" charset="0"/>
              </a:rPr>
              <a:t>КОНТАКТНАЯ ИНФОРМАЦИЯ</a:t>
            </a:r>
            <a:endParaRPr lang="ru-RU" dirty="0">
              <a:latin typeface="Times New Roman" pitchFamily="18" charset="0"/>
              <a:cs typeface="Times New Roman" pitchFamily="18" charset="0"/>
            </a:endParaRPr>
          </a:p>
        </p:txBody>
      </p:sp>
      <p:sp>
        <p:nvSpPr>
          <p:cNvPr id="3" name="Текст 2"/>
          <p:cNvSpPr>
            <a:spLocks noGrp="1"/>
          </p:cNvSpPr>
          <p:nvPr>
            <p:ph type="body" sz="quarter" idx="13"/>
          </p:nvPr>
        </p:nvSpPr>
        <p:spPr>
          <a:xfrm>
            <a:off x="323850" y="481781"/>
            <a:ext cx="8200718" cy="1720645"/>
          </a:xfrm>
        </p:spPr>
        <p:txBody>
          <a:bodyPr/>
          <a:lstStyle/>
          <a:p>
            <a:pPr algn="ctr"/>
            <a:endParaRPr lang="en-US" sz="32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Администрация </a:t>
            </a:r>
            <a:r>
              <a:rPr lang="ru-RU" sz="3200" dirty="0" err="1" smtClean="0">
                <a:latin typeface="Times New Roman" pitchFamily="18" charset="0"/>
                <a:cs typeface="Times New Roman" pitchFamily="18" charset="0"/>
              </a:rPr>
              <a:t>Колобовского</a:t>
            </a:r>
            <a:r>
              <a:rPr lang="ru-RU" sz="3200" dirty="0" smtClean="0">
                <a:latin typeface="Times New Roman" pitchFamily="18" charset="0"/>
                <a:cs typeface="Times New Roman" pitchFamily="18" charset="0"/>
              </a:rPr>
              <a:t> городского поселения Шуйского муниципального района Ивановской области</a:t>
            </a:r>
          </a:p>
          <a:p>
            <a:pPr algn="ctr"/>
            <a:r>
              <a:rPr lang="ru-RU" sz="3200" dirty="0" smtClean="0">
                <a:latin typeface="Times New Roman" pitchFamily="18" charset="0"/>
                <a:cs typeface="Times New Roman" pitchFamily="18" charset="0"/>
              </a:rPr>
              <a:t>Адрес: 155933  п. </a:t>
            </a:r>
            <a:r>
              <a:rPr lang="ru-RU" sz="3200" dirty="0" err="1" smtClean="0">
                <a:latin typeface="Times New Roman" pitchFamily="18" charset="0"/>
                <a:cs typeface="Times New Roman" pitchFamily="18" charset="0"/>
              </a:rPr>
              <a:t>Колобово</a:t>
            </a:r>
            <a:r>
              <a:rPr lang="ru-RU" sz="3200" dirty="0" smtClean="0">
                <a:latin typeface="Times New Roman" pitchFamily="18" charset="0"/>
                <a:cs typeface="Times New Roman" pitchFamily="18" charset="0"/>
              </a:rPr>
              <a:t>, ул. 1-я Фабричная д. 35          </a:t>
            </a:r>
          </a:p>
          <a:p>
            <a:pPr algn="ct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тел./факс </a:t>
            </a:r>
            <a:r>
              <a:rPr lang="ru-RU" sz="3200" dirty="0" smtClean="0">
                <a:latin typeface="Times New Roman" pitchFamily="18" charset="0"/>
                <a:cs typeface="Times New Roman" pitchFamily="18" charset="0"/>
              </a:rPr>
              <a:t>(49351) 37-685 </a:t>
            </a:r>
            <a:endParaRPr lang="ru-RU" sz="3200" dirty="0">
              <a:latin typeface="Times New Roman" pitchFamily="18" charset="0"/>
              <a:cs typeface="Times New Roman" pitchFamily="18" charset="0"/>
            </a:endParaRPr>
          </a:p>
          <a:p>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E-mail</a:t>
            </a:r>
            <a:r>
              <a:rPr lang="en-US" sz="3200" dirty="0">
                <a:latin typeface="Times New Roman" pitchFamily="18" charset="0"/>
                <a:cs typeface="Times New Roman" pitchFamily="18" charset="0"/>
              </a:rPr>
              <a:t>: </a:t>
            </a:r>
            <a:r>
              <a:rPr lang="en-US" sz="3200" dirty="0" smtClean="0">
                <a:solidFill>
                  <a:schemeClr val="accent6">
                    <a:lumMod val="50000"/>
                  </a:schemeClr>
                </a:solidFill>
                <a:latin typeface="Times New Roman" pitchFamily="18" charset="0"/>
                <a:cs typeface="Times New Roman" pitchFamily="18" charset="0"/>
                <a:hlinkClick r:id="rId2"/>
              </a:rPr>
              <a:t>kol933@mail.ru</a:t>
            </a:r>
            <a:endParaRPr lang="ru-RU" sz="3200" dirty="0" smtClean="0">
              <a:solidFill>
                <a:schemeClr val="accent6">
                  <a:lumMod val="50000"/>
                </a:schemeClr>
              </a:solidFill>
              <a:latin typeface="Times New Roman" pitchFamily="18" charset="0"/>
              <a:cs typeface="Times New Roman" pitchFamily="18" charset="0"/>
            </a:endParaRPr>
          </a:p>
          <a:p>
            <a:r>
              <a:rPr lang="ru-RU" dirty="0" smtClean="0">
                <a:solidFill>
                  <a:schemeClr val="accent6">
                    <a:lumMod val="50000"/>
                  </a:schemeClr>
                </a:solidFill>
                <a:latin typeface="Times New Roman" pitchFamily="18" charset="0"/>
                <a:cs typeface="Times New Roman" pitchFamily="18" charset="0"/>
              </a:rPr>
              <a:t>Режим работы: понедельник-пятница с 8-00 до 17-00</a:t>
            </a:r>
          </a:p>
          <a:p>
            <a:r>
              <a:rPr lang="ru-RU" dirty="0" smtClean="0">
                <a:solidFill>
                  <a:schemeClr val="accent6">
                    <a:lumMod val="50000"/>
                  </a:schemeClr>
                </a:solidFill>
                <a:latin typeface="Times New Roman" pitchFamily="18" charset="0"/>
                <a:cs typeface="Times New Roman" pitchFamily="18" charset="0"/>
              </a:rPr>
              <a:t>                          перерыв с 13-00до 14-00</a:t>
            </a:r>
          </a:p>
          <a:p>
            <a:r>
              <a:rPr lang="ru-RU" dirty="0" smtClean="0">
                <a:solidFill>
                  <a:schemeClr val="accent6">
                    <a:lumMod val="50000"/>
                  </a:schemeClr>
                </a:solidFill>
                <a:latin typeface="Times New Roman" pitchFamily="18" charset="0"/>
                <a:cs typeface="Times New Roman" pitchFamily="18" charset="0"/>
              </a:rPr>
              <a:t>                          выходные дни: суббота, воскресенье   </a:t>
            </a:r>
            <a:endParaRPr lang="en-US" dirty="0" smtClean="0">
              <a:solidFill>
                <a:schemeClr val="accent6">
                  <a:lumMod val="50000"/>
                </a:schemeClr>
              </a:solidFill>
              <a:latin typeface="Times New Roman" pitchFamily="18" charset="0"/>
              <a:cs typeface="Times New Roman" pitchFamily="18" charset="0"/>
            </a:endParaRPr>
          </a:p>
          <a:p>
            <a:endParaRPr lang="en-US" sz="3200" dirty="0" smtClean="0">
              <a:solidFill>
                <a:schemeClr val="accent6">
                  <a:lumMod val="50000"/>
                </a:schemeClr>
              </a:solidFill>
              <a:latin typeface="Times New Roman" pitchFamily="18" charset="0"/>
              <a:cs typeface="Times New Roman" pitchFamily="18" charset="0"/>
            </a:endParaRPr>
          </a:p>
          <a:p>
            <a:endParaRPr lang="ru-RU" sz="3200" dirty="0">
              <a:solidFill>
                <a:schemeClr val="accent6">
                  <a:lumMod val="5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29</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7" y="37753"/>
            <a:ext cx="8458200" cy="744537"/>
          </a:xfrm>
          <a:solidFill>
            <a:srgbClr val="CCFFFF"/>
          </a:solidFill>
        </p:spPr>
        <p:txBody>
          <a:bodyPr>
            <a:normAutofit/>
          </a:bodyPr>
          <a:lstStyle/>
          <a:p>
            <a:pPr algn="ctr"/>
            <a:r>
              <a:rPr lang="ru-RU" sz="1800" dirty="0" smtClean="0">
                <a:solidFill>
                  <a:schemeClr val="tx1"/>
                </a:solidFill>
                <a:latin typeface="Times New Roman" pitchFamily="18" charset="0"/>
                <a:cs typeface="Times New Roman" pitchFamily="18" charset="0"/>
              </a:rPr>
              <a:t>Основные понятия</a:t>
            </a:r>
            <a:endParaRPr lang="ru-RU" sz="18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3</a:t>
            </a:fld>
            <a:endParaRPr lang="ru-RU" dirty="0"/>
          </a:p>
        </p:txBody>
      </p:sp>
      <p:sp>
        <p:nvSpPr>
          <p:cNvPr id="5" name="圆角矩形 8"/>
          <p:cNvSpPr/>
          <p:nvPr/>
        </p:nvSpPr>
        <p:spPr>
          <a:xfrm>
            <a:off x="428596" y="85723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zh-CN" altLang="en-US" sz="1400" dirty="0">
              <a:solidFill>
                <a:schemeClr val="tx1"/>
              </a:solidFill>
              <a:latin typeface="Times New Roman" pitchFamily="18" charset="0"/>
              <a:cs typeface="Times New Roman" pitchFamily="18" charset="0"/>
            </a:endParaRPr>
          </a:p>
        </p:txBody>
      </p:sp>
      <p:sp>
        <p:nvSpPr>
          <p:cNvPr id="6" name="圆角矩形 9"/>
          <p:cNvSpPr/>
          <p:nvPr/>
        </p:nvSpPr>
        <p:spPr>
          <a:xfrm>
            <a:off x="428596" y="1500174"/>
            <a:ext cx="8501122" cy="500066"/>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Доходы бюджета - денежные средства поступающие в бюджет</a:t>
            </a:r>
            <a:endParaRPr lang="zh-CN" altLang="en-US" sz="1400" dirty="0">
              <a:solidFill>
                <a:schemeClr val="tx1"/>
              </a:solidFill>
              <a:latin typeface="Times New Roman" pitchFamily="18" charset="0"/>
              <a:cs typeface="Times New Roman" pitchFamily="18" charset="0"/>
            </a:endParaRPr>
          </a:p>
        </p:txBody>
      </p:sp>
      <p:sp>
        <p:nvSpPr>
          <p:cNvPr id="7" name="圆角矩形 10"/>
          <p:cNvSpPr/>
          <p:nvPr/>
        </p:nvSpPr>
        <p:spPr>
          <a:xfrm>
            <a:off x="428596" y="2038224"/>
            <a:ext cx="8501122" cy="50006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Расходы бюджета - денежные средства, выплачиваемые из бюджета</a:t>
            </a:r>
            <a:endParaRPr lang="zh-CN" altLang="en-US" sz="1400" dirty="0">
              <a:solidFill>
                <a:schemeClr val="tx1"/>
              </a:solidFill>
              <a:latin typeface="Times New Roman" pitchFamily="18" charset="0"/>
              <a:cs typeface="Times New Roman" pitchFamily="18" charset="0"/>
            </a:endParaRPr>
          </a:p>
        </p:txBody>
      </p:sp>
      <p:sp>
        <p:nvSpPr>
          <p:cNvPr id="8" name="圆角矩形 10"/>
          <p:cNvSpPr/>
          <p:nvPr/>
        </p:nvSpPr>
        <p:spPr>
          <a:xfrm>
            <a:off x="428596" y="3357562"/>
            <a:ext cx="8501122" cy="571504"/>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Межбюджетные трансферты - средства, предоставляемые одним бюджетом бюджетной системы другому бюджету бюджетной системы</a:t>
            </a:r>
            <a:endParaRPr lang="zh-CN" altLang="en-US" sz="1400" dirty="0">
              <a:solidFill>
                <a:schemeClr val="tx1"/>
              </a:solidFill>
              <a:latin typeface="Times New Roman" pitchFamily="18" charset="0"/>
              <a:cs typeface="Times New Roman" pitchFamily="18" charset="0"/>
            </a:endParaRPr>
          </a:p>
        </p:txBody>
      </p:sp>
      <p:sp>
        <p:nvSpPr>
          <p:cNvPr id="9" name="圆角矩形 11"/>
          <p:cNvSpPr/>
          <p:nvPr/>
        </p:nvSpPr>
        <p:spPr>
          <a:xfrm>
            <a:off x="428596" y="264318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Бюджетная система - совокупность федерального бюджета, бюджетов субъектов Российской Федерации, местных бюджетов и бюджетов государственных внебюджетных фондов</a:t>
            </a:r>
            <a:endParaRPr lang="zh-CN" altLang="en-US" sz="1400" dirty="0">
              <a:solidFill>
                <a:schemeClr val="tx1"/>
              </a:solidFill>
              <a:latin typeface="Times New Roman" pitchFamily="18" charset="0"/>
              <a:cs typeface="Times New Roman" pitchFamily="18" charset="0"/>
            </a:endParaRPr>
          </a:p>
        </p:txBody>
      </p:sp>
      <p:sp>
        <p:nvSpPr>
          <p:cNvPr id="10" name="圆角矩形 10"/>
          <p:cNvSpPr/>
          <p:nvPr/>
        </p:nvSpPr>
        <p:spPr>
          <a:xfrm>
            <a:off x="428596" y="4071942"/>
            <a:ext cx="8501122" cy="571504"/>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Консолидированный бюджет - свод бюджетов бюджетной системы на соответствующей территории (без учета межбюджетных трансфертов между этими бюджетами)</a:t>
            </a:r>
            <a:endParaRPr lang="zh-CN" altLang="en-US" sz="1400" dirty="0">
              <a:solidFill>
                <a:schemeClr val="tx1"/>
              </a:solidFill>
              <a:latin typeface="Times New Roman" pitchFamily="18" charset="0"/>
              <a:cs typeface="Times New Roman" pitchFamily="18" charset="0"/>
            </a:endParaRPr>
          </a:p>
        </p:txBody>
      </p:sp>
      <p:sp>
        <p:nvSpPr>
          <p:cNvPr id="11" name="圆角矩形 10"/>
          <p:cNvSpPr/>
          <p:nvPr/>
        </p:nvSpPr>
        <p:spPr>
          <a:xfrm>
            <a:off x="428596" y="4714884"/>
            <a:ext cx="8501122" cy="357190"/>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Дефицит бюджета - превышение расходов бюджета над его доходами</a:t>
            </a:r>
            <a:endParaRPr lang="zh-CN" altLang="en-US" sz="1400" dirty="0">
              <a:solidFill>
                <a:schemeClr val="tx1"/>
              </a:solidFill>
              <a:latin typeface="Times New Roman" pitchFamily="18" charset="0"/>
              <a:cs typeface="Times New Roman" pitchFamily="18" charset="0"/>
            </a:endParaRPr>
          </a:p>
        </p:txBody>
      </p:sp>
      <p:sp>
        <p:nvSpPr>
          <p:cNvPr id="12" name="圆角矩形 10"/>
          <p:cNvSpPr/>
          <p:nvPr/>
        </p:nvSpPr>
        <p:spPr>
          <a:xfrm>
            <a:off x="428596" y="5143512"/>
            <a:ext cx="8429684" cy="428628"/>
          </a:xfrm>
          <a:prstGeom prst="roundRect">
            <a:avLst/>
          </a:prstGeom>
          <a:solidFill>
            <a:srgbClr val="CCFFFF"/>
          </a:solidFill>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Профицит бюджета - превышение доходов бюджета над его расходами</a:t>
            </a:r>
            <a:endParaRPr lang="zh-CN" altLang="en-US" sz="1400" dirty="0">
              <a:solidFill>
                <a:schemeClr val="tx1"/>
              </a:solidFill>
              <a:latin typeface="Times New Roman" pitchFamily="18" charset="0"/>
              <a:cs typeface="Times New Roman" pitchFamily="18" charset="0"/>
            </a:endParaRPr>
          </a:p>
        </p:txBody>
      </p:sp>
      <p:sp>
        <p:nvSpPr>
          <p:cNvPr id="13" name="圆角矩形 10"/>
          <p:cNvSpPr/>
          <p:nvPr/>
        </p:nvSpPr>
        <p:spPr>
          <a:xfrm>
            <a:off x="428596" y="5643578"/>
            <a:ext cx="8429684" cy="857256"/>
          </a:xfrm>
          <a:prstGeom prst="roundRect">
            <a:avLst/>
          </a:prstGeom>
          <a:solidFill>
            <a:srgbClr val="CCFFFF"/>
          </a:solidFill>
        </p:spPr>
        <p:style>
          <a:lnRef idx="1">
            <a:schemeClr val="dk1"/>
          </a:lnRef>
          <a:fillRef idx="2">
            <a:schemeClr val="dk1"/>
          </a:fillRef>
          <a:effectRef idx="1">
            <a:schemeClr val="dk1"/>
          </a:effectRef>
          <a:fontRef idx="minor">
            <a:schemeClr val="dk1"/>
          </a:fontRef>
        </p:style>
        <p:txBody>
          <a:bodyPr rtlCol="0" anchor="ctr"/>
          <a:lstStyle/>
          <a:p>
            <a:r>
              <a:rPr lang="ru-RU" sz="1400" dirty="0" smtClean="0">
                <a:solidFill>
                  <a:schemeClr val="tx1"/>
                </a:solidFill>
                <a:latin typeface="Times New Roman" pitchFamily="18" charset="0"/>
                <a:cs typeface="Times New Roman" pitchFamily="18" charset="0"/>
              </a:rPr>
              <a:t>Бюджетный процесс – регламентируемая законодательством деятельность органов исполнительной власти,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zh-CN" altLang="en-US" sz="1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2781714"/>
            <a:ext cx="8497092" cy="616455"/>
          </a:xfrm>
        </p:spPr>
        <p:txBody>
          <a:bodyPr/>
          <a:lstStyle/>
          <a:p>
            <a:pPr algn="ctr"/>
            <a:r>
              <a:rPr lang="ru-RU" sz="5400" dirty="0" smtClean="0">
                <a:latin typeface="Times New Roman" pitchFamily="18" charset="0"/>
                <a:cs typeface="Times New Roman" pitchFamily="18" charset="0"/>
              </a:rPr>
              <a:t>Спасибо за внимание!</a:t>
            </a:r>
            <a:endParaRPr lang="ru-RU" sz="5400" dirty="0">
              <a:latin typeface="Times New Roman" pitchFamily="18" charset="0"/>
              <a:cs typeface="Times New Roman" pitchFamily="18" charset="0"/>
            </a:endParaRPr>
          </a:p>
        </p:txBody>
      </p:sp>
      <p:sp>
        <p:nvSpPr>
          <p:cNvPr id="4" name="Номер слайда 3"/>
          <p:cNvSpPr>
            <a:spLocks noGrp="1"/>
          </p:cNvSpPr>
          <p:nvPr>
            <p:ph type="sldNum" sz="quarter" idx="16"/>
          </p:nvPr>
        </p:nvSpPr>
        <p:spPr/>
        <p:txBody>
          <a:bodyPr/>
          <a:lstStyle/>
          <a:p>
            <a:pPr>
              <a:defRPr/>
            </a:pPr>
            <a:fld id="{165C93FF-0F0F-4F92-B7A8-E827C7A1BB16}" type="slidenum">
              <a:rPr lang="de-DE" smtClean="0"/>
              <a:pPr>
                <a:defRPr/>
              </a:pPr>
              <a:t>30</a:t>
            </a:fld>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
          <p:cNvSpPr txBox="1">
            <a:spLocks noChangeArrowheads="1"/>
          </p:cNvSpPr>
          <p:nvPr/>
        </p:nvSpPr>
        <p:spPr bwMode="auto">
          <a:xfrm>
            <a:off x="-1588" y="167268"/>
            <a:ext cx="91440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Book Antiqua" pitchFamily="18"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Book Antiqua" pitchFamily="18"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Book Antiqua" pitchFamily="18"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Book Antiqua" pitchFamily="18"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Book Antiqua" pitchFamily="18"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Book Antiqua" pitchFamily="18" charset="0"/>
              </a:defRPr>
            </a:lvl9pPr>
          </a:lstStyle>
          <a:p>
            <a:pPr algn="ctr" eaLnBrk="1" hangingPunct="1">
              <a:spcBef>
                <a:spcPct val="0"/>
              </a:spcBef>
              <a:buClrTx/>
              <a:buSzTx/>
              <a:buFontTx/>
              <a:buNone/>
            </a:pPr>
            <a:r>
              <a:rPr lang="ru-RU" altLang="ru-RU" sz="1800" b="1" dirty="0">
                <a:solidFill>
                  <a:srgbClr val="000000"/>
                </a:solidFill>
                <a:latin typeface="Times New Roman" pitchFamily="18" charset="0"/>
                <a:cs typeface="Times New Roman" pitchFamily="18" charset="0"/>
              </a:rPr>
              <a:t>БЮДЖЕТ И </a:t>
            </a:r>
            <a:r>
              <a:rPr lang="ru-RU" altLang="ru-RU" sz="1800" b="1" dirty="0" smtClean="0">
                <a:solidFill>
                  <a:srgbClr val="000000"/>
                </a:solidFill>
                <a:latin typeface="Times New Roman" pitchFamily="18" charset="0"/>
                <a:cs typeface="Times New Roman" pitchFamily="18" charset="0"/>
              </a:rPr>
              <a:t>СБАЛАНСИРОВАННОСТЬ БЮДЖЕТА </a:t>
            </a:r>
            <a:endParaRPr lang="ru-RU" altLang="ru-RU" sz="1800" b="1" dirty="0">
              <a:solidFill>
                <a:srgbClr val="000000"/>
              </a:solidFill>
              <a:latin typeface="Times New Roman" pitchFamily="18" charset="0"/>
              <a:cs typeface="Times New Roman" pitchFamily="18" charset="0"/>
            </a:endParaRPr>
          </a:p>
        </p:txBody>
      </p:sp>
      <p:pic>
        <p:nvPicPr>
          <p:cNvPr id="11" name="preview-image" descr="http://citysever.ru/img/all/319_chto_takoe_byudzhet.jpg">
            <a:hlinkClick r:id="rId2" tgtFrame="&quot;_blank&quot;"/>
          </p:cNvPr>
          <p:cNvPicPr/>
          <p:nvPr/>
        </p:nvPicPr>
        <p:blipFill>
          <a:blip r:embed="rId3"/>
          <a:srcRect/>
          <a:stretch>
            <a:fillRect/>
          </a:stretch>
        </p:blipFill>
        <p:spPr bwMode="auto">
          <a:xfrm>
            <a:off x="589935" y="619432"/>
            <a:ext cx="8239434" cy="5692878"/>
          </a:xfrm>
          <a:prstGeom prst="rect">
            <a:avLst/>
          </a:prstGeom>
          <a:noFill/>
          <a:ln w="9525">
            <a:noFill/>
            <a:miter lim="800000"/>
            <a:headEnd/>
            <a:tailEnd/>
          </a:ln>
        </p:spPr>
      </p:pic>
    </p:spTree>
    <p:extLst>
      <p:ext uri="{BB962C8B-B14F-4D97-AF65-F5344CB8AC3E}">
        <p14:creationId xmlns="" xmlns:p14="http://schemas.microsoft.com/office/powerpoint/2010/main" val="412349537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5</a:t>
            </a:fld>
            <a:endParaRPr lang="ru-RU" dirty="0"/>
          </a:p>
        </p:txBody>
      </p:sp>
      <p:sp>
        <p:nvSpPr>
          <p:cNvPr id="12" name="Заголовок 1"/>
          <p:cNvSpPr txBox="1">
            <a:spLocks/>
          </p:cNvSpPr>
          <p:nvPr/>
        </p:nvSpPr>
        <p:spPr>
          <a:xfrm>
            <a:off x="285134" y="4306529"/>
            <a:ext cx="8652389" cy="491613"/>
          </a:xfrm>
          <a:prstGeom prst="rect">
            <a:avLst/>
          </a:prstGeom>
          <a:solidFill>
            <a:srgbClr val="CCFFFF"/>
          </a:solidFill>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fontScale="90000"/>
          </a:bodyPr>
          <a:lstStyle/>
          <a:p>
            <a:pPr algn="ctr"/>
            <a:r>
              <a:rPr lang="ru-RU" sz="2000" b="1" dirty="0" smtClean="0">
                <a:solidFill>
                  <a:srgbClr val="DD7E0E"/>
                </a:solidFill>
                <a:latin typeface="Times New Roman" pitchFamily="18" charset="0"/>
                <a:ea typeface="+mj-ea"/>
                <a:cs typeface="Times New Roman" pitchFamily="18" charset="0"/>
              </a:rPr>
              <a:t>Нормативные правовые акты, регулирующие бюджетные правоотношения</a:t>
            </a:r>
          </a:p>
        </p:txBody>
      </p:sp>
      <p:sp>
        <p:nvSpPr>
          <p:cNvPr id="14" name="Содержимое 2"/>
          <p:cNvSpPr txBox="1">
            <a:spLocks/>
          </p:cNvSpPr>
          <p:nvPr/>
        </p:nvSpPr>
        <p:spPr bwMode="auto">
          <a:xfrm>
            <a:off x="272942" y="4758171"/>
            <a:ext cx="8458199"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Прогноз социально – экономического развития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Содержимое 2"/>
          <p:cNvSpPr txBox="1">
            <a:spLocks/>
          </p:cNvSpPr>
          <p:nvPr/>
        </p:nvSpPr>
        <p:spPr bwMode="auto">
          <a:xfrm>
            <a:off x="272941" y="5470210"/>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Основные направления</a:t>
            </a:r>
            <a:r>
              <a:rPr kumimoji="0" lang="ru-RU" sz="1400" b="0"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бюджетной и налоговой  политики</a:t>
            </a: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одержимое 2"/>
          <p:cNvSpPr txBox="1">
            <a:spLocks/>
          </p:cNvSpPr>
          <p:nvPr/>
        </p:nvSpPr>
        <p:spPr bwMode="auto">
          <a:xfrm>
            <a:off x="466531" y="5840963"/>
            <a:ext cx="8264610" cy="410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Муниципальные программы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17" name="Группа 16"/>
          <p:cNvGrpSpPr/>
          <p:nvPr/>
        </p:nvGrpSpPr>
        <p:grpSpPr>
          <a:xfrm>
            <a:off x="381666" y="1081513"/>
            <a:ext cx="2048949" cy="863599"/>
            <a:chOff x="0" y="603627"/>
            <a:chExt cx="2418582" cy="1041837"/>
          </a:xfrm>
          <a:scene3d>
            <a:camera prst="orthographicFront"/>
            <a:lightRig rig="flat" dir="t"/>
          </a:scene3d>
        </p:grpSpPr>
        <p:sp>
          <p:nvSpPr>
            <p:cNvPr id="18" name="Скругленный прямоугольник 17"/>
            <p:cNvSpPr/>
            <p:nvPr/>
          </p:nvSpPr>
          <p:spPr>
            <a:xfrm>
              <a:off x="0" y="603627"/>
              <a:ext cx="2418582" cy="1041837"/>
            </a:xfrm>
            <a:prstGeom prst="roundRect">
              <a:avLst/>
            </a:prstGeom>
            <a:ln/>
          </p:spPr>
          <p:style>
            <a:lnRef idx="0">
              <a:schemeClr val="accent1"/>
            </a:lnRef>
            <a:fillRef idx="3">
              <a:schemeClr val="accent1"/>
            </a:fillRef>
            <a:effectRef idx="3">
              <a:schemeClr val="accent1"/>
            </a:effectRef>
            <a:fontRef idx="minor">
              <a:schemeClr val="lt1"/>
            </a:fontRef>
          </p:style>
        </p:sp>
        <p:sp>
          <p:nvSpPr>
            <p:cNvPr id="19" name="Скругленный прямоугольник 4"/>
            <p:cNvSpPr/>
            <p:nvPr/>
          </p:nvSpPr>
          <p:spPr>
            <a:xfrm>
              <a:off x="50858" y="654485"/>
              <a:ext cx="2316866" cy="940121"/>
            </a:xfrm>
            <a:prstGeom prst="rect">
              <a:avLst/>
            </a:prstGeom>
            <a:solidFill>
              <a:srgbClr val="66FFFF"/>
            </a:solidFill>
            <a:ln/>
          </p:spPr>
          <p:style>
            <a:lnRef idx="0">
              <a:schemeClr val="accent1"/>
            </a:lnRef>
            <a:fillRef idx="3">
              <a:schemeClr val="accent1"/>
            </a:fillRef>
            <a:effectRef idx="3">
              <a:schemeClr val="accent1"/>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rPr>
                <a:t>Составление проекта бюджета</a:t>
              </a:r>
              <a:endParaRPr kumimoji="0" lang="ru-RU" sz="14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entury Schoolbook"/>
                <a:ea typeface="+mn-ea"/>
                <a:cs typeface="+mn-cs"/>
              </a:endParaRPr>
            </a:p>
          </p:txBody>
        </p:sp>
      </p:grpSp>
      <p:sp>
        <p:nvSpPr>
          <p:cNvPr id="20" name="TextBox 19"/>
          <p:cNvSpPr txBox="1"/>
          <p:nvPr/>
        </p:nvSpPr>
        <p:spPr>
          <a:xfrm>
            <a:off x="2746872" y="1049540"/>
            <a:ext cx="6292956" cy="553998"/>
          </a:xfrm>
          <a:prstGeom prst="rect">
            <a:avLst/>
          </a:prstGeom>
          <a:solidFill>
            <a:srgbClr val="FFFF00"/>
          </a:solidFill>
          <a:ln w="38100">
            <a:solidFill>
              <a:schemeClr val="accent1">
                <a:lumMod val="75000"/>
              </a:schemeClr>
            </a:solidFill>
          </a:ln>
        </p:spPr>
        <p:txBody>
          <a:bodyPr wrap="square">
            <a:spAutoFit/>
          </a:bodyPr>
          <a:lstStyle/>
          <a:p>
            <a:pPr algn="ctr"/>
            <a:r>
              <a:rPr lang="ru-RU" sz="1000" dirty="0" smtClean="0">
                <a:latin typeface="Times New Roman"/>
              </a:rPr>
              <a:t>Формирование проекта бюджета поселения регламентируется </a:t>
            </a:r>
            <a:r>
              <a:rPr lang="ru-RU" sz="1000" dirty="0" smtClean="0">
                <a:latin typeface="Times New Roman" pitchFamily="18" charset="0"/>
                <a:cs typeface="Times New Roman" pitchFamily="18" charset="0"/>
              </a:rPr>
              <a:t>решением Совета </a:t>
            </a:r>
            <a:r>
              <a:rPr lang="ru-RU" sz="1000" dirty="0" err="1" smtClean="0">
                <a:latin typeface="Times New Roman" pitchFamily="18" charset="0"/>
                <a:cs typeface="Times New Roman" pitchFamily="18" charset="0"/>
              </a:rPr>
              <a:t>Колобовского</a:t>
            </a:r>
            <a:r>
              <a:rPr lang="ru-RU" sz="1000" dirty="0" smtClean="0">
                <a:latin typeface="Times New Roman" pitchFamily="18" charset="0"/>
                <a:cs typeface="Times New Roman" pitchFamily="18" charset="0"/>
              </a:rPr>
              <a:t> городского поселения от 28.09.2011 № 27 «Об утверждении Положения о бюджетном процессе в </a:t>
            </a:r>
            <a:r>
              <a:rPr lang="ru-RU" sz="1000" dirty="0" err="1" smtClean="0">
                <a:latin typeface="Times New Roman" pitchFamily="18" charset="0"/>
                <a:cs typeface="Times New Roman" pitchFamily="18" charset="0"/>
              </a:rPr>
              <a:t>Колобовском</a:t>
            </a:r>
            <a:r>
              <a:rPr lang="ru-RU" sz="1000" dirty="0" smtClean="0">
                <a:latin typeface="Times New Roman" pitchFamily="18" charset="0"/>
                <a:cs typeface="Times New Roman" pitchFamily="18" charset="0"/>
              </a:rPr>
              <a:t> городском поселении» </a:t>
            </a:r>
          </a:p>
        </p:txBody>
      </p:sp>
      <p:grpSp>
        <p:nvGrpSpPr>
          <p:cNvPr id="21" name="Группа 20"/>
          <p:cNvGrpSpPr/>
          <p:nvPr/>
        </p:nvGrpSpPr>
        <p:grpSpPr>
          <a:xfrm>
            <a:off x="313843" y="2182394"/>
            <a:ext cx="2184593" cy="863599"/>
            <a:chOff x="0" y="2623517"/>
            <a:chExt cx="2418582" cy="1041837"/>
          </a:xfrm>
          <a:solidFill>
            <a:srgbClr val="66FFCC"/>
          </a:solidFill>
          <a:scene3d>
            <a:camera prst="orthographicFront"/>
            <a:lightRig rig="flat" dir="t"/>
          </a:scene3d>
        </p:grpSpPr>
        <p:sp>
          <p:nvSpPr>
            <p:cNvPr id="22" name="Скругленный прямоугольник 21"/>
            <p:cNvSpPr/>
            <p:nvPr/>
          </p:nvSpPr>
          <p:spPr>
            <a:xfrm>
              <a:off x="0" y="2623517"/>
              <a:ext cx="2418582" cy="1041837"/>
            </a:xfrm>
            <a:prstGeom prst="roundRect">
              <a:avLst/>
            </a:prstGeom>
            <a:grpFill/>
            <a:ln/>
          </p:spPr>
          <p:style>
            <a:lnRef idx="0">
              <a:schemeClr val="accent2"/>
            </a:lnRef>
            <a:fillRef idx="3">
              <a:schemeClr val="accent2"/>
            </a:fillRef>
            <a:effectRef idx="3">
              <a:schemeClr val="accent2"/>
            </a:effectRef>
            <a:fontRef idx="minor">
              <a:schemeClr val="lt1"/>
            </a:fontRef>
          </p:style>
        </p:sp>
        <p:sp>
          <p:nvSpPr>
            <p:cNvPr id="23" name="Скругленный прямоугольник 4"/>
            <p:cNvSpPr/>
            <p:nvPr/>
          </p:nvSpPr>
          <p:spPr>
            <a:xfrm>
              <a:off x="50858" y="2674375"/>
              <a:ext cx="2316866" cy="940121"/>
            </a:xfrm>
            <a:prstGeom prst="rect">
              <a:avLst/>
            </a:prstGeom>
            <a:grpFill/>
            <a:ln/>
          </p:spPr>
          <p:style>
            <a:lnRef idx="0">
              <a:schemeClr val="accent2"/>
            </a:lnRef>
            <a:fillRef idx="3">
              <a:schemeClr val="accent2"/>
            </a:fillRef>
            <a:effectRef idx="3">
              <a:schemeClr val="accent2"/>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Рассмотрение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4" name="TextBox 7"/>
          <p:cNvSpPr txBox="1">
            <a:spLocks noChangeArrowheads="1"/>
          </p:cNvSpPr>
          <p:nvPr/>
        </p:nvSpPr>
        <p:spPr bwMode="auto">
          <a:xfrm>
            <a:off x="2746872" y="2018371"/>
            <a:ext cx="6292956" cy="707886"/>
          </a:xfrm>
          <a:prstGeom prst="rect">
            <a:avLst/>
          </a:prstGeom>
          <a:solidFill>
            <a:srgbClr val="FFFF00"/>
          </a:solidFill>
          <a:ln w="38100">
            <a:solidFill>
              <a:srgbClr val="FFC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000" dirty="0" smtClean="0">
                <a:latin typeface="Times New Roman" panose="02020603050405020304" pitchFamily="18" charset="0"/>
                <a:cs typeface="Times New Roman" panose="02020603050405020304" pitchFamily="18" charset="0"/>
              </a:rPr>
              <a:t>Глава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a:t>
            </a:r>
            <a:r>
              <a:rPr lang="ru-RU" altLang="ru-RU" sz="1000" dirty="0">
                <a:latin typeface="Times New Roman" panose="02020603050405020304" pitchFamily="18" charset="0"/>
                <a:cs typeface="Times New Roman" panose="02020603050405020304" pitchFamily="18" charset="0"/>
              </a:rPr>
              <a:t>представляет проект бюджета </a:t>
            </a:r>
            <a:r>
              <a:rPr lang="ru-RU" altLang="ru-RU" sz="1000" dirty="0" smtClean="0">
                <a:latin typeface="Times New Roman" panose="02020603050405020304" pitchFamily="18" charset="0"/>
                <a:cs typeface="Times New Roman" panose="02020603050405020304" pitchFamily="18" charset="0"/>
              </a:rPr>
              <a:t>поселения на </a:t>
            </a:r>
            <a:r>
              <a:rPr lang="ru-RU" altLang="ru-RU" sz="1000" dirty="0">
                <a:latin typeface="Times New Roman" panose="02020603050405020304" pitchFamily="18" charset="0"/>
                <a:cs typeface="Times New Roman" panose="02020603050405020304" pitchFamily="18" charset="0"/>
              </a:rPr>
              <a:t>рассмотрение </a:t>
            </a:r>
            <a:r>
              <a:rPr lang="ru-RU" altLang="ru-RU" sz="1000" dirty="0" smtClean="0">
                <a:latin typeface="Times New Roman" panose="02020603050405020304" pitchFamily="18" charset="0"/>
                <a:cs typeface="Times New Roman" panose="02020603050405020304" pitchFamily="18" charset="0"/>
              </a:rPr>
              <a:t>Совета </a:t>
            </a:r>
            <a:r>
              <a:rPr lang="ru-RU" altLang="ru-RU" sz="1000" dirty="0" err="1" smtClean="0">
                <a:latin typeface="Times New Roman" panose="02020603050405020304" pitchFamily="18" charset="0"/>
                <a:cs typeface="Times New Roman" panose="02020603050405020304" pitchFamily="18" charset="0"/>
              </a:rPr>
              <a:t>Колобовского</a:t>
            </a:r>
            <a:r>
              <a:rPr lang="ru-RU" altLang="ru-RU" sz="1000" dirty="0" smtClean="0">
                <a:latin typeface="Times New Roman" panose="02020603050405020304" pitchFamily="18" charset="0"/>
                <a:cs typeface="Times New Roman" panose="02020603050405020304" pitchFamily="18" charset="0"/>
              </a:rPr>
              <a:t> городского поселения до 15 ноября текущего года  а также в Контрольно- счетный  орган  для подготовки заключения и Комиссию по бюджету, финансовой, налоговой и экономической политике.</a:t>
            </a:r>
          </a:p>
          <a:p>
            <a:pPr algn="ctr" eaLnBrk="1" hangingPunct="1"/>
            <a:r>
              <a:rPr lang="ru-RU" altLang="ru-RU" sz="1000" dirty="0" smtClean="0">
                <a:latin typeface="Times New Roman" panose="02020603050405020304" pitchFamily="18" charset="0"/>
                <a:cs typeface="Times New Roman" panose="02020603050405020304" pitchFamily="18" charset="0"/>
              </a:rPr>
              <a:t>Совет поселения рассматривает </a:t>
            </a:r>
            <a:r>
              <a:rPr lang="ru-RU" altLang="ru-RU" sz="1000" dirty="0">
                <a:latin typeface="Times New Roman" panose="02020603050405020304" pitchFamily="18" charset="0"/>
                <a:cs typeface="Times New Roman" panose="02020603050405020304" pitchFamily="18" charset="0"/>
              </a:rPr>
              <a:t>проект решения о бюджете </a:t>
            </a:r>
            <a:r>
              <a:rPr lang="ru-RU" altLang="ru-RU" sz="1000" dirty="0" smtClean="0">
                <a:latin typeface="Times New Roman" panose="02020603050405020304" pitchFamily="18" charset="0"/>
                <a:cs typeface="Times New Roman" panose="02020603050405020304" pitchFamily="18" charset="0"/>
              </a:rPr>
              <a:t>поселения </a:t>
            </a:r>
            <a:r>
              <a:rPr lang="ru-RU" altLang="ru-RU" sz="1000" dirty="0">
                <a:latin typeface="Times New Roman" panose="02020603050405020304" pitchFamily="18" charset="0"/>
                <a:cs typeface="Times New Roman" panose="02020603050405020304" pitchFamily="18" charset="0"/>
              </a:rPr>
              <a:t>в </a:t>
            </a:r>
            <a:r>
              <a:rPr lang="ru-RU" altLang="ru-RU" sz="1000" dirty="0" smtClean="0">
                <a:latin typeface="Times New Roman" panose="02020603050405020304" pitchFamily="18" charset="0"/>
                <a:cs typeface="Times New Roman" panose="02020603050405020304" pitchFamily="18" charset="0"/>
              </a:rPr>
              <a:t>одном чтении.</a:t>
            </a:r>
            <a:endParaRPr lang="ru-RU" altLang="ru-RU" sz="1000" dirty="0">
              <a:latin typeface="Times New Roman" panose="02020603050405020304" pitchFamily="18" charset="0"/>
              <a:cs typeface="Times New Roman" panose="02020603050405020304" pitchFamily="18" charset="0"/>
            </a:endParaRPr>
          </a:p>
        </p:txBody>
      </p:sp>
      <p:grpSp>
        <p:nvGrpSpPr>
          <p:cNvPr id="25" name="Группа 24"/>
          <p:cNvGrpSpPr/>
          <p:nvPr/>
        </p:nvGrpSpPr>
        <p:grpSpPr>
          <a:xfrm>
            <a:off x="336006" y="3326234"/>
            <a:ext cx="2140267" cy="863599"/>
            <a:chOff x="38571" y="4629907"/>
            <a:chExt cx="2418582" cy="1041837"/>
          </a:xfrm>
          <a:solidFill>
            <a:srgbClr val="92D050"/>
          </a:solidFill>
          <a:scene3d>
            <a:camera prst="orthographicFront"/>
            <a:lightRig rig="flat" dir="t"/>
          </a:scene3d>
        </p:grpSpPr>
        <p:sp>
          <p:nvSpPr>
            <p:cNvPr id="26" name="Скругленный прямоугольник 25"/>
            <p:cNvSpPr/>
            <p:nvPr/>
          </p:nvSpPr>
          <p:spPr>
            <a:xfrm>
              <a:off x="38571" y="4629907"/>
              <a:ext cx="2418582" cy="1041837"/>
            </a:xfrm>
            <a:prstGeom prst="roundRect">
              <a:avLst/>
            </a:prstGeom>
            <a:grpFill/>
            <a:ln/>
          </p:spPr>
          <p:style>
            <a:lnRef idx="1">
              <a:schemeClr val="accent6"/>
            </a:lnRef>
            <a:fillRef idx="3">
              <a:schemeClr val="accent6"/>
            </a:fillRef>
            <a:effectRef idx="2">
              <a:schemeClr val="accent6"/>
            </a:effectRef>
            <a:fontRef idx="minor">
              <a:schemeClr val="lt1"/>
            </a:fontRef>
          </p:style>
        </p:sp>
        <p:sp>
          <p:nvSpPr>
            <p:cNvPr id="27" name="Скругленный прямоугольник 4"/>
            <p:cNvSpPr/>
            <p:nvPr/>
          </p:nvSpPr>
          <p:spPr>
            <a:xfrm>
              <a:off x="89429" y="4680765"/>
              <a:ext cx="2316866" cy="940121"/>
            </a:xfrm>
            <a:prstGeom prst="rect">
              <a:avLst/>
            </a:prstGeom>
            <a:grpFill/>
            <a:ln/>
          </p:spPr>
          <p:style>
            <a:lnRef idx="1">
              <a:schemeClr val="accent6"/>
            </a:lnRef>
            <a:fillRef idx="3">
              <a:schemeClr val="accent6"/>
            </a:fillRef>
            <a:effectRef idx="2">
              <a:schemeClr val="accent6"/>
            </a:effectRef>
            <a:fontRef idx="minor">
              <a:schemeClr val="lt1"/>
            </a:fontRef>
          </p:style>
          <p:txBody>
            <a:bodyPr spcFirstLastPara="0" vert="horz" wrap="square" lIns="231470" tIns="0" rIns="23147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ru-RU" sz="1400" b="0" i="0" u="none" strike="noStrike" kern="1200" cap="none" spc="0" normalizeH="0" baseline="0" noProof="0" dirty="0" smtClean="0">
                  <a:ln>
                    <a:noFill/>
                  </a:ln>
                  <a:solidFill>
                    <a:sysClr val="window" lastClr="FFFFFF"/>
                  </a:solidFill>
                  <a:effectLst/>
                  <a:uLnTx/>
                  <a:uFillTx/>
                  <a:latin typeface="Century Schoolbook"/>
                  <a:ea typeface="+mn-ea"/>
                  <a:cs typeface="+mn-cs"/>
                </a:rPr>
                <a:t>Утверждение проекта бюджета</a:t>
              </a:r>
              <a:endParaRPr kumimoji="0" lang="ru-RU" sz="1400" b="0" i="0" u="none" strike="noStrike" kern="1200" cap="none" spc="0" normalizeH="0" baseline="0" noProof="0" dirty="0">
                <a:ln>
                  <a:noFill/>
                </a:ln>
                <a:solidFill>
                  <a:sysClr val="window" lastClr="FFFFFF"/>
                </a:solidFill>
                <a:effectLst/>
                <a:uLnTx/>
                <a:uFillTx/>
                <a:latin typeface="Century Schoolbook"/>
                <a:ea typeface="+mn-ea"/>
                <a:cs typeface="+mn-cs"/>
              </a:endParaRPr>
            </a:p>
          </p:txBody>
        </p:sp>
      </p:grpSp>
      <p:sp>
        <p:nvSpPr>
          <p:cNvPr id="28" name="TextBox 27"/>
          <p:cNvSpPr txBox="1"/>
          <p:nvPr/>
        </p:nvSpPr>
        <p:spPr>
          <a:xfrm>
            <a:off x="2746872" y="3323063"/>
            <a:ext cx="6292956" cy="553998"/>
          </a:xfrm>
          <a:prstGeom prst="rect">
            <a:avLst/>
          </a:prstGeom>
          <a:solidFill>
            <a:srgbClr val="FFFF00"/>
          </a:solidFill>
          <a:ln w="38100">
            <a:solidFill>
              <a:schemeClr val="accent6"/>
            </a:solidFill>
          </a:ln>
        </p:spPr>
        <p:txBody>
          <a:bodyPr wrap="square">
            <a:spAutoFit/>
          </a:bodyPr>
          <a:lstStyle/>
          <a:p>
            <a:pPr algn="ctr">
              <a:defRPr/>
            </a:pPr>
            <a:r>
              <a:rPr lang="ru-RU" sz="1000" dirty="0">
                <a:solidFill>
                  <a:srgbClr val="000000"/>
                </a:solidFill>
                <a:latin typeface="Times New Roman" panose="02020603050405020304" pitchFamily="18" charset="0"/>
                <a:cs typeface="Times New Roman" panose="02020603050405020304" pitchFamily="18" charset="0"/>
              </a:rPr>
              <a:t>Проект бюджета </a:t>
            </a:r>
            <a:r>
              <a:rPr lang="ru-RU" sz="1000" dirty="0" smtClean="0">
                <a:solidFill>
                  <a:srgbClr val="000000"/>
                </a:solidFill>
                <a:latin typeface="Times New Roman" panose="02020603050405020304" pitchFamily="18" charset="0"/>
                <a:cs typeface="Times New Roman" panose="02020603050405020304" pitchFamily="18" charset="0"/>
              </a:rPr>
              <a:t>поселения </a:t>
            </a:r>
            <a:r>
              <a:rPr lang="ru-RU" sz="1000" dirty="0">
                <a:solidFill>
                  <a:srgbClr val="000000"/>
                </a:solidFill>
                <a:latin typeface="Times New Roman" panose="02020603050405020304" pitchFamily="18" charset="0"/>
                <a:cs typeface="Times New Roman" panose="02020603050405020304" pitchFamily="18" charset="0"/>
              </a:rPr>
              <a:t>утверждается </a:t>
            </a:r>
            <a:r>
              <a:rPr lang="ru-RU" sz="1000" dirty="0" smtClean="0">
                <a:solidFill>
                  <a:srgbClr val="000000"/>
                </a:solidFill>
                <a:latin typeface="Times New Roman" panose="02020603050405020304" pitchFamily="18" charset="0"/>
                <a:cs typeface="Times New Roman" panose="02020603050405020304" pitchFamily="18" charset="0"/>
              </a:rPr>
              <a:t>Советом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в </a:t>
            </a:r>
            <a:r>
              <a:rPr lang="ru-RU" sz="1000" dirty="0">
                <a:solidFill>
                  <a:srgbClr val="000000"/>
                </a:solidFill>
                <a:latin typeface="Times New Roman" panose="02020603050405020304" pitchFamily="18" charset="0"/>
                <a:cs typeface="Times New Roman" panose="02020603050405020304" pitchFamily="18" charset="0"/>
              </a:rPr>
              <a:t>форме решения </a:t>
            </a:r>
            <a:r>
              <a:rPr lang="ru-RU" sz="1000" dirty="0" smtClean="0">
                <a:solidFill>
                  <a:srgbClr val="000000"/>
                </a:solidFill>
                <a:latin typeface="Times New Roman" panose="02020603050405020304" pitchFamily="18" charset="0"/>
                <a:cs typeface="Times New Roman" panose="02020603050405020304" pitchFamily="18" charset="0"/>
              </a:rPr>
              <a:t>Совета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Решение </a:t>
            </a:r>
            <a:r>
              <a:rPr lang="ru-RU" sz="1000" dirty="0">
                <a:solidFill>
                  <a:srgbClr val="000000"/>
                </a:solidFill>
                <a:latin typeface="Times New Roman" panose="02020603050405020304" pitchFamily="18" charset="0"/>
                <a:cs typeface="Times New Roman" panose="02020603050405020304" pitchFamily="18" charset="0"/>
              </a:rPr>
              <a:t>подлежит </a:t>
            </a:r>
            <a:r>
              <a:rPr lang="ru-RU" sz="1000" dirty="0" smtClean="0">
                <a:solidFill>
                  <a:srgbClr val="000000"/>
                </a:solidFill>
                <a:latin typeface="Times New Roman" panose="02020603050405020304" pitchFamily="18" charset="0"/>
                <a:cs typeface="Times New Roman" panose="02020603050405020304" pitchFamily="18" charset="0"/>
              </a:rPr>
              <a:t>опубликованию в официальном издании «Вестник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  и на официальном сайте </a:t>
            </a:r>
            <a:r>
              <a:rPr lang="ru-RU" sz="1000" dirty="0" err="1" smtClean="0">
                <a:solidFill>
                  <a:srgbClr val="000000"/>
                </a:solidFill>
                <a:latin typeface="Times New Roman" panose="02020603050405020304" pitchFamily="18" charset="0"/>
                <a:cs typeface="Times New Roman" panose="02020603050405020304" pitchFamily="18" charset="0"/>
              </a:rPr>
              <a:t>Колобовского</a:t>
            </a:r>
            <a:r>
              <a:rPr lang="ru-RU" sz="1000" dirty="0" smtClean="0">
                <a:solidFill>
                  <a:srgbClr val="000000"/>
                </a:solidFill>
                <a:latin typeface="Times New Roman" panose="02020603050405020304" pitchFamily="18" charset="0"/>
                <a:cs typeface="Times New Roman" panose="02020603050405020304" pitchFamily="18" charset="0"/>
              </a:rPr>
              <a:t> городского поселения</a:t>
            </a:r>
            <a:endParaRPr lang="ru-RU" sz="1000" dirty="0">
              <a:solidFill>
                <a:srgbClr val="000000"/>
              </a:solidFill>
              <a:latin typeface="Times New Roman" panose="02020603050405020304" pitchFamily="18" charset="0"/>
              <a:cs typeface="Times New Roman" panose="02020603050405020304" pitchFamily="18" charset="0"/>
            </a:endParaRPr>
          </a:p>
        </p:txBody>
      </p:sp>
      <p:sp>
        <p:nvSpPr>
          <p:cNvPr id="29" name="Содержимое 2"/>
          <p:cNvSpPr txBox="1">
            <a:spLocks/>
          </p:cNvSpPr>
          <p:nvPr/>
        </p:nvSpPr>
        <p:spPr bwMode="auto">
          <a:xfrm>
            <a:off x="503853" y="5765401"/>
            <a:ext cx="8268190" cy="336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just"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endParaRPr kumimoji="0" lang="ru-RU"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Заголовок 2"/>
          <p:cNvSpPr>
            <a:spLocks noGrp="1"/>
          </p:cNvSpPr>
          <p:nvPr>
            <p:ph type="title"/>
          </p:nvPr>
        </p:nvSpPr>
        <p:spPr>
          <a:xfrm>
            <a:off x="167951" y="111966"/>
            <a:ext cx="8490857" cy="722883"/>
          </a:xfrm>
          <a:solidFill>
            <a:srgbClr val="FFCCFF"/>
          </a:solidFill>
        </p:spPr>
        <p:txBody>
          <a:bodyPr>
            <a:normAutofit/>
          </a:bodyPr>
          <a:lstStyle/>
          <a:p>
            <a:pPr algn="ctr"/>
            <a:r>
              <a:rPr lang="ru-RU" sz="1800" dirty="0">
                <a:solidFill>
                  <a:schemeClr val="tx1">
                    <a:lumMod val="85000"/>
                    <a:lumOff val="15000"/>
                  </a:schemeClr>
                </a:solidFill>
                <a:latin typeface="Times New Roman" pitchFamily="18" charset="0"/>
                <a:cs typeface="Times New Roman" pitchFamily="18" charset="0"/>
              </a:rPr>
              <a:t>Этапы составления и утверждения бюджета </a:t>
            </a:r>
            <a:r>
              <a:rPr lang="ru-RU" sz="1800" dirty="0" smtClean="0">
                <a:solidFill>
                  <a:schemeClr val="tx1">
                    <a:lumMod val="85000"/>
                    <a:lumOff val="15000"/>
                  </a:schemeClr>
                </a:solidFill>
                <a:latin typeface="Times New Roman" pitchFamily="18" charset="0"/>
                <a:cs typeface="Times New Roman" pitchFamily="18" charset="0"/>
              </a:rPr>
              <a:t> </a:t>
            </a:r>
            <a:r>
              <a:rPr lang="ru-RU" sz="1800" dirty="0" err="1" smtClean="0">
                <a:solidFill>
                  <a:schemeClr val="tx1">
                    <a:lumMod val="85000"/>
                    <a:lumOff val="15000"/>
                  </a:schemeClr>
                </a:solidFill>
                <a:latin typeface="Times New Roman" pitchFamily="18" charset="0"/>
                <a:cs typeface="Times New Roman" pitchFamily="18" charset="0"/>
              </a:rPr>
              <a:t>Колобовского</a:t>
            </a:r>
            <a:r>
              <a:rPr lang="ru-RU" sz="1800" dirty="0" smtClean="0">
                <a:solidFill>
                  <a:schemeClr val="tx1">
                    <a:lumMod val="85000"/>
                    <a:lumOff val="15000"/>
                  </a:schemeClr>
                </a:solidFill>
                <a:latin typeface="Times New Roman" pitchFamily="18" charset="0"/>
                <a:cs typeface="Times New Roman" pitchFamily="18" charset="0"/>
              </a:rPr>
              <a:t> городского поселения</a:t>
            </a:r>
            <a:endParaRPr lang="ru-RU" sz="1800" dirty="0">
              <a:solidFill>
                <a:schemeClr val="tx1">
                  <a:lumMod val="85000"/>
                  <a:lumOff val="15000"/>
                </a:schemeClr>
              </a:solidFill>
            </a:endParaRPr>
          </a:p>
        </p:txBody>
      </p:sp>
      <p:sp>
        <p:nvSpPr>
          <p:cNvPr id="31" name="Содержимое 2"/>
          <p:cNvSpPr txBox="1">
            <a:spLocks/>
          </p:cNvSpPr>
          <p:nvPr/>
        </p:nvSpPr>
        <p:spPr bwMode="auto">
          <a:xfrm>
            <a:off x="272941" y="5095661"/>
            <a:ext cx="8458200" cy="46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79388" algn="l" defTabSz="914400" rtl="0" eaLnBrk="1" fontAlgn="base" latinLnBrk="0" hangingPunct="1">
              <a:lnSpc>
                <a:spcPct val="100000"/>
              </a:lnSpc>
              <a:spcBef>
                <a:spcPct val="20000"/>
              </a:spcBef>
              <a:spcAft>
                <a:spcPct val="0"/>
              </a:spcAft>
              <a:buClr>
                <a:srgbClr val="DD7E0E"/>
              </a:buClr>
              <a:buSzPct val="80000"/>
              <a:buFont typeface="Wingdings" pitchFamily="2" charset="2"/>
              <a:buChar char="ü"/>
              <a:tabLst>
                <a:tab pos="179388" algn="l"/>
              </a:tabLst>
              <a:defRPr/>
            </a:pP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Бюджетный прогноз </a:t>
            </a:r>
            <a:r>
              <a:rPr kumimoji="0" lang="ru-RU"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Колобовского</a:t>
            </a:r>
            <a:r>
              <a:rPr kumimoji="0" lang="ru-RU"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городского поселения</a:t>
            </a:r>
            <a:endParaRPr kumimoji="0" lang="ru-RU"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6</a:t>
            </a:fld>
            <a:endParaRPr lang="ru-RU" dirty="0"/>
          </a:p>
        </p:txBody>
      </p:sp>
      <p:sp>
        <p:nvSpPr>
          <p:cNvPr id="19" name="Заголовок 18"/>
          <p:cNvSpPr>
            <a:spLocks noGrp="1"/>
          </p:cNvSpPr>
          <p:nvPr>
            <p:ph type="title"/>
          </p:nvPr>
        </p:nvSpPr>
        <p:spPr>
          <a:xfrm>
            <a:off x="615820" y="1"/>
            <a:ext cx="7849754" cy="953728"/>
          </a:xfrm>
          <a:solidFill>
            <a:srgbClr val="CCFFFF"/>
          </a:solidFill>
        </p:spPr>
        <p:txBody>
          <a:bodyPr>
            <a:normAutofit fontScale="90000"/>
          </a:bodyPr>
          <a:lstStyle/>
          <a:p>
            <a:r>
              <a:rPr lang="ru-RU" sz="2000" i="1" dirty="0" smtClean="0">
                <a:solidFill>
                  <a:srgbClr val="7030A0"/>
                </a:solidFill>
              </a:rPr>
              <a:t>Основные показатели социально-экономического развития </a:t>
            </a:r>
            <a:r>
              <a:rPr lang="ru-RU" sz="2000" i="1" dirty="0" err="1" smtClean="0">
                <a:solidFill>
                  <a:srgbClr val="7030A0"/>
                </a:solidFill>
              </a:rPr>
              <a:t>Колобовского</a:t>
            </a:r>
            <a:r>
              <a:rPr lang="ru-RU" sz="2000" i="1" dirty="0" smtClean="0">
                <a:solidFill>
                  <a:srgbClr val="7030A0"/>
                </a:solidFill>
              </a:rPr>
              <a:t> городского поселения Шуйского муниципального района в 2017-2022 годах </a:t>
            </a:r>
            <a:endParaRPr lang="ru-RU" sz="2000" dirty="0"/>
          </a:p>
        </p:txBody>
      </p:sp>
      <p:graphicFrame>
        <p:nvGraphicFramePr>
          <p:cNvPr id="24" name="Таблица 23"/>
          <p:cNvGraphicFramePr>
            <a:graphicFrameLocks noGrp="1"/>
          </p:cNvGraphicFramePr>
          <p:nvPr/>
        </p:nvGraphicFramePr>
        <p:xfrm>
          <a:off x="184305" y="858218"/>
          <a:ext cx="8959695" cy="6322724"/>
        </p:xfrm>
        <a:graphic>
          <a:graphicData uri="http://schemas.openxmlformats.org/drawingml/2006/table">
            <a:tbl>
              <a:tblPr/>
              <a:tblGrid>
                <a:gridCol w="3194253"/>
                <a:gridCol w="849552"/>
                <a:gridCol w="783833"/>
                <a:gridCol w="799803"/>
                <a:gridCol w="791818"/>
                <a:gridCol w="791818"/>
                <a:gridCol w="791818"/>
                <a:gridCol w="956800"/>
              </a:tblGrid>
              <a:tr h="72590">
                <a:tc rowSpan="2">
                  <a:txBody>
                    <a:bodyPr/>
                    <a:lstStyle/>
                    <a:p>
                      <a:pPr algn="ctr" fontAlgn="ctr"/>
                      <a:r>
                        <a:rPr lang="ru-RU" sz="800" b="1" i="0" u="none" strike="noStrike" dirty="0">
                          <a:latin typeface="Times New Roman"/>
                        </a:rPr>
                        <a:t>Показатели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latin typeface="Times New Roman"/>
                        </a:rPr>
                        <a:t>Единица измерения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отчет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оценка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800" b="1" i="0" u="none" strike="noStrike">
                          <a:latin typeface="Times New Roman"/>
                        </a:rPr>
                        <a:t>прогноз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2590">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smtClean="0">
                          <a:latin typeface="Times New Roman"/>
                        </a:rPr>
                        <a:t>2017</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2018</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2019</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2020</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2021</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smtClean="0">
                          <a:latin typeface="Times New Roman"/>
                        </a:rPr>
                        <a:t>2022</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ctr" fontAlgn="ctr"/>
                      <a:r>
                        <a:rPr lang="ru-RU" sz="800" b="1" i="0" u="none" strike="noStrike" dirty="0">
                          <a:latin typeface="Times New Roman"/>
                        </a:rPr>
                        <a:t>2.1. Демография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59">
                <a:tc>
                  <a:txBody>
                    <a:bodyPr/>
                    <a:lstStyle/>
                    <a:p>
                      <a:pPr algn="l" fontAlgn="ctr"/>
                      <a:r>
                        <a:rPr lang="ru-RU" sz="800" b="0" i="0" u="none" strike="noStrike" dirty="0">
                          <a:latin typeface="Times New Roman"/>
                        </a:rPr>
                        <a:t>Численность постоянного населения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3,577</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3,543</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3,1</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728">
                <a:tc>
                  <a:txBody>
                    <a:bodyPr/>
                    <a:lstStyle/>
                    <a:p>
                      <a:pPr algn="l"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100,3</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99,5</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87,5</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100</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66">
                <a:tc>
                  <a:txBody>
                    <a:bodyPr/>
                    <a:lstStyle/>
                    <a:p>
                      <a:pPr algn="l" fontAlgn="ctr"/>
                      <a:r>
                        <a:rPr lang="ru-RU" sz="800" b="0" i="0" u="none" strike="noStrike">
                          <a:latin typeface="Times New Roman"/>
                        </a:rPr>
                        <a:t>городского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101,2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a:latin typeface="Times New Roman"/>
                        </a:rPr>
                        <a:t>сельского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тыс. 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1,143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0,7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100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97,0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61,2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Общий коэффициент рождаемости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11,18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8,47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smtClean="0">
                          <a:latin typeface="Arial Cyr"/>
                        </a:rPr>
                        <a:t>3,2</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Общий коэффициент смертности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16,77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14,11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6,45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6,45</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262">
                <a:tc>
                  <a:txBody>
                    <a:bodyPr/>
                    <a:lstStyle/>
                    <a:p>
                      <a:pPr algn="l" fontAlgn="ctr"/>
                      <a:r>
                        <a:rPr lang="ru-RU" sz="800" b="0" i="0" u="none" strike="noStrike" dirty="0">
                          <a:latin typeface="Times New Roman"/>
                        </a:rPr>
                        <a:t>Коэффициент естественного прироста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человек на 1000 населения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-5,59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-5,64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Коэффициент</a:t>
                      </a:r>
                      <a:r>
                        <a:rPr lang="ru-RU" sz="800" b="0" i="0" u="none" strike="noStrike" baseline="0" dirty="0" smtClean="0">
                          <a:latin typeface="Times New Roman"/>
                        </a:rPr>
                        <a:t> миграционного прироста</a:t>
                      </a:r>
                      <a:endParaRPr lang="ru-RU" sz="800" b="0" i="0" u="none" strike="noStrike" dirty="0">
                        <a:latin typeface="Times New Roman"/>
                      </a:endParaRPr>
                    </a:p>
                  </a:txBody>
                  <a:tcPr marL="185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Человек на 1000 населения</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2,8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3,2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052">
                <a:tc>
                  <a:txBody>
                    <a:bodyPr/>
                    <a:lstStyle/>
                    <a:p>
                      <a:pPr algn="ctr" fontAlgn="ctr"/>
                      <a:r>
                        <a:rPr lang="ru-RU" sz="800" b="1" i="0" u="none" strike="noStrike">
                          <a:latin typeface="Times New Roman"/>
                        </a:rPr>
                        <a:t>2.2. Труд и занятость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Среднесписочная</a:t>
                      </a:r>
                      <a:r>
                        <a:rPr lang="ru-RU" sz="800" b="0" i="0" u="none" strike="noStrike" baseline="0" dirty="0" smtClean="0">
                          <a:latin typeface="Times New Roman"/>
                        </a:rPr>
                        <a:t> численность работников(без внешних совместителей) по полному кругу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584</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a:latin typeface="Times New Roman"/>
                        </a:rPr>
                        <a:t>Численность занятых в экономике (среднегодовая) - всего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578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585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Arial Cyr"/>
                        </a:rPr>
                        <a:t>587</a:t>
                      </a:r>
                      <a:endParaRPr lang="ru-RU" sz="800" b="0" i="0" u="none" strike="noStrike" dirty="0">
                        <a:latin typeface="Arial Cyr"/>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Доля занятых в экономике в общей численности трудовых ресурсов</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45,7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46,5</a:t>
                      </a: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46,8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47</a:t>
                      </a: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47,3</a:t>
                      </a: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47,4</a:t>
                      </a:r>
                      <a:r>
                        <a:rPr lang="ru-RU" sz="800" b="0" i="0" u="none" strike="noStrike" dirty="0">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незанятых</a:t>
                      </a:r>
                      <a:r>
                        <a:rPr lang="ru-RU" sz="800" b="0" i="0" u="none" strike="noStrike" baseline="0" dirty="0" smtClean="0">
                          <a:latin typeface="Times New Roman"/>
                        </a:rPr>
                        <a:t> в экономике</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 </a:t>
                      </a:r>
                      <a:r>
                        <a:rPr lang="ru-RU" sz="800" b="0" i="0" u="none" strike="noStrike" dirty="0">
                          <a:latin typeface="Times New Roman"/>
                        </a:rPr>
                        <a:t>человек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689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663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658</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650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Численность безработных, зарегистрированных в органах государственной службы занятости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a:latin typeface="Times New Roman"/>
                        </a:rPr>
                        <a:t>Уровень зарегистрированной безработицы к трудоспособному населению (на конец года)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0,2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69">
                <a:tc>
                  <a:txBody>
                    <a:bodyPr/>
                    <a:lstStyle/>
                    <a:p>
                      <a:pPr algn="l" fontAlgn="ctr"/>
                      <a:r>
                        <a:rPr lang="ru-RU" sz="800" b="1" i="0" u="none" strike="noStrike" dirty="0" smtClean="0">
                          <a:latin typeface="Times New Roman"/>
                        </a:rPr>
                        <a:t>3. Малое и</a:t>
                      </a:r>
                      <a:r>
                        <a:rPr lang="ru-RU" sz="800" b="1" i="0" u="none" strike="noStrike" baseline="0" dirty="0" smtClean="0">
                          <a:latin typeface="Times New Roman"/>
                        </a:rPr>
                        <a:t> среднее предпринимательство</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Количество</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конец года)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единиц</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a:latin typeface="Times New Roman"/>
                        </a:rPr>
                        <a:t>Среднесписочная численность </a:t>
                      </a:r>
                      <a:r>
                        <a:rPr lang="ru-RU" sz="800" b="0" i="0" u="none" strike="noStrike" dirty="0" smtClean="0">
                          <a:latin typeface="Times New Roman"/>
                        </a:rPr>
                        <a:t>работников малых и средних предприятий, включая </a:t>
                      </a:r>
                      <a:r>
                        <a:rPr lang="ru-RU" sz="800" b="0" i="0" u="none" strike="noStrike" dirty="0" err="1" smtClean="0">
                          <a:latin typeface="Times New Roman"/>
                        </a:rPr>
                        <a:t>микропредприятия</a:t>
                      </a:r>
                      <a:r>
                        <a:rPr lang="ru-RU" sz="800" b="0" i="0" u="none" strike="noStrike" dirty="0" smtClean="0">
                          <a:latin typeface="Times New Roman"/>
                        </a:rPr>
                        <a:t> (без</a:t>
                      </a:r>
                      <a:r>
                        <a:rPr lang="ru-RU" sz="800" b="0" i="0" u="none" strike="noStrike" baseline="0" dirty="0" smtClean="0">
                          <a:latin typeface="Times New Roman"/>
                        </a:rPr>
                        <a:t> внешних </a:t>
                      </a:r>
                      <a:r>
                        <a:rPr lang="ru-RU" sz="800" b="0" i="0" u="none" strike="noStrike" baseline="0" dirty="0" err="1" smtClean="0">
                          <a:latin typeface="Times New Roman"/>
                        </a:rPr>
                        <a:t>совеместителей</a:t>
                      </a:r>
                      <a:r>
                        <a:rPr lang="ru-RU" sz="800" b="0" i="0" u="none" strike="noStrike" baseline="0" dirty="0" smtClean="0">
                          <a:latin typeface="Times New Roman"/>
                        </a:rPr>
                        <a:t>)</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человек</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solidFill>
                            <a:srgbClr val="000000"/>
                          </a:solidFill>
                          <a:latin typeface="Times New Roman"/>
                        </a:rPr>
                        <a:t>86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l" fontAlgn="ctr"/>
                      <a:r>
                        <a:rPr lang="ru-RU" sz="800" b="0" i="0" u="none" strike="noStrike" dirty="0" smtClean="0">
                          <a:latin typeface="Times New Roman"/>
                        </a:rPr>
                        <a:t>Оборот</a:t>
                      </a:r>
                      <a:r>
                        <a:rPr lang="ru-RU" sz="800" b="0" i="0" u="none" strike="noStrike" baseline="0" dirty="0" smtClean="0">
                          <a:latin typeface="Times New Roman"/>
                        </a:rPr>
                        <a:t> малых и средних предприятий, включая </a:t>
                      </a:r>
                      <a:r>
                        <a:rPr lang="ru-RU" sz="800" b="0" i="0" u="none" strike="noStrike" baseline="0" dirty="0" err="1" smtClean="0">
                          <a:latin typeface="Times New Roman"/>
                        </a:rPr>
                        <a:t>микропредприятия</a:t>
                      </a:r>
                      <a:r>
                        <a:rPr lang="ru-RU" sz="800" b="0" i="0" u="none" strike="noStrike" baseline="0" dirty="0" smtClean="0">
                          <a:latin typeface="Times New Roman"/>
                        </a:rPr>
                        <a:t> на территории муниципального образования</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Тыс. руб.</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174002,0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175046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175746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175815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176342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177122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в % к предыдущему году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100,3</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590">
                <a:tc>
                  <a:txBody>
                    <a:bodyPr/>
                    <a:lstStyle/>
                    <a:p>
                      <a:pPr algn="ctr" fontAlgn="ctr"/>
                      <a:r>
                        <a:rPr lang="ru-RU" sz="800" b="1" i="0" u="none" strike="noStrike" dirty="0" smtClean="0">
                          <a:latin typeface="Times New Roman"/>
                        </a:rPr>
                        <a:t>4. Промышленность</a:t>
                      </a:r>
                      <a:endParaRPr lang="ru-RU" sz="800" b="1"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Arial Cyr"/>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rowSpan="2">
                  <a:txBody>
                    <a:bodyPr/>
                    <a:lstStyle/>
                    <a:p>
                      <a:pPr algn="l" fontAlgn="ctr"/>
                      <a:r>
                        <a:rPr lang="ru-RU" sz="800" b="0" i="0" u="none" strike="noStrike" dirty="0" smtClean="0">
                          <a:latin typeface="Times New Roman"/>
                        </a:rPr>
                        <a:t>Объем</a:t>
                      </a:r>
                      <a:r>
                        <a:rPr lang="ru-RU" sz="800" b="0" i="0" u="none" strike="noStrike" baseline="0" dirty="0" smtClean="0">
                          <a:latin typeface="Times New Roman"/>
                        </a:rPr>
                        <a:t> отгруженных товаров собственного производства, выполненных работ и услуг собственными силами, по видам деятельности, относящимся к промышленному производству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Млн.рублей</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45,04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48,0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143,09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153,14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165,75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ru-RU" sz="800" b="0" i="0" u="none" strike="noStrike" dirty="0" smtClean="0">
                          <a:latin typeface="Times New Roman"/>
                        </a:rPr>
                        <a:t>182,52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86">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latin typeface="Times New Roman"/>
                        </a:rPr>
                        <a:t>% к предыдущему году</a:t>
                      </a:r>
                    </a:p>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76,7</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106,6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298,1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107,0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108,2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110,1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r>
                        <a:rPr lang="ru-RU" sz="800" b="0" i="0" u="none" strike="noStrike" dirty="0" smtClean="0">
                          <a:latin typeface="Times New Roman"/>
                        </a:rPr>
                        <a:t>Обрабатывающие производства</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Млн. руб.</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31,54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34,0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133,09</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142,54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153,95</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170,22</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В % к предыдущему году</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90,4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85,4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391,4</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107,1</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108,0</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800" b="0" i="0" u="none" strike="noStrike" dirty="0" smtClean="0">
                          <a:latin typeface="Times New Roman"/>
                        </a:rPr>
                        <a:t>110,6</a:t>
                      </a: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79">
                <a:tc>
                  <a:txBody>
                    <a:bodyPr/>
                    <a:lstStyle/>
                    <a:p>
                      <a:pPr algn="l"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800" b="0" i="0" u="none" strike="noStrike" dirty="0">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5796386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0" y="0"/>
            <a:ext cx="9144000" cy="1143000"/>
          </a:xfrm>
        </p:spPr>
        <p:txBody>
          <a:bodyPr>
            <a:noAutofit/>
          </a:bodyPr>
          <a:lstStyle/>
          <a:p>
            <a:pPr algn="ctr">
              <a:defRPr/>
            </a:pPr>
            <a:r>
              <a:rPr lang="ru-RU" sz="1800" b="1" dirty="0" smtClean="0">
                <a:solidFill>
                  <a:schemeClr val="tx1"/>
                </a:solidFill>
                <a:effectLst/>
                <a:latin typeface="Times New Roman" panose="02020603050405020304" pitchFamily="18" charset="0"/>
                <a:cs typeface="Times New Roman" panose="02020603050405020304" pitchFamily="18" charset="0"/>
              </a:rPr>
              <a:t>Приоритетные направления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бюджетной и налоговой политики </a:t>
            </a:r>
            <a:r>
              <a:rPr lang="ru-RU" sz="1800" b="1" dirty="0" err="1" smtClean="0">
                <a:solidFill>
                  <a:schemeClr val="tx1"/>
                </a:solidFill>
                <a:effectLst/>
                <a:latin typeface="Times New Roman" panose="02020603050405020304" pitchFamily="18" charset="0"/>
                <a:cs typeface="Times New Roman" panose="02020603050405020304" pitchFamily="18" charset="0"/>
              </a:rPr>
              <a:t>Колобовского</a:t>
            </a:r>
            <a:r>
              <a:rPr lang="ru-RU" sz="1800" b="1" dirty="0" smtClean="0">
                <a:solidFill>
                  <a:schemeClr val="tx1"/>
                </a:solidFill>
                <a:effectLst/>
                <a:latin typeface="Times New Roman" panose="02020603050405020304" pitchFamily="18" charset="0"/>
                <a:cs typeface="Times New Roman" panose="02020603050405020304" pitchFamily="18" charset="0"/>
              </a:rPr>
              <a:t> городского поселения </a:t>
            </a:r>
            <a:br>
              <a:rPr lang="ru-RU" sz="1800" b="1" dirty="0" smtClean="0">
                <a:solidFill>
                  <a:schemeClr val="tx1"/>
                </a:solidFill>
                <a:effectLst/>
                <a:latin typeface="Times New Roman" panose="02020603050405020304" pitchFamily="18" charset="0"/>
                <a:cs typeface="Times New Roman" panose="02020603050405020304" pitchFamily="18" charset="0"/>
              </a:rPr>
            </a:br>
            <a:r>
              <a:rPr lang="ru-RU" sz="1800" b="1" dirty="0" smtClean="0">
                <a:solidFill>
                  <a:schemeClr val="tx1"/>
                </a:solidFill>
                <a:effectLst/>
                <a:latin typeface="Times New Roman" panose="02020603050405020304" pitchFamily="18" charset="0"/>
                <a:cs typeface="Times New Roman" panose="02020603050405020304" pitchFamily="18" charset="0"/>
              </a:rPr>
              <a:t>на 2020 год И НА ПЛАНОВЫЙ ПЕРИОД 2021 И 2022 ГОДОВ</a:t>
            </a:r>
            <a:endParaRPr lang="ru-RU" sz="18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Схема 20"/>
          <p:cNvGraphicFramePr/>
          <p:nvPr>
            <p:extLst>
              <p:ext uri="{D42A27DB-BD31-4B8C-83A1-F6EECF244321}">
                <p14:modId xmlns:p14="http://schemas.microsoft.com/office/powerpoint/2010/main" xmlns="" val="2677426901"/>
              </p:ext>
            </p:extLst>
          </p:nvPr>
        </p:nvGraphicFramePr>
        <p:xfrm>
          <a:off x="0" y="1037064"/>
          <a:ext cx="8954429" cy="592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7249547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extLst>
              <p:ext uri="{D42A27DB-BD31-4B8C-83A1-F6EECF244321}">
                <p14:modId xmlns="" xmlns:p14="http://schemas.microsoft.com/office/powerpoint/2010/main" val="2151747291"/>
              </p:ext>
            </p:extLst>
          </p:nvPr>
        </p:nvGraphicFramePr>
        <p:xfrm>
          <a:off x="133564" y="2157573"/>
          <a:ext cx="8832862" cy="4613097"/>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0"/>
          </p:nvPr>
        </p:nvSpPr>
        <p:spPr/>
        <p:txBody>
          <a:bodyPr/>
          <a:lstStyle/>
          <a:p>
            <a:pPr>
              <a:defRPr/>
            </a:pPr>
            <a:fld id="{67FD1E93-168C-4E3F-B839-29F00AE4705B}" type="slidenum">
              <a:rPr lang="ru-RU" smtClean="0"/>
              <a:pPr>
                <a:defRPr/>
              </a:pPr>
              <a:t>8</a:t>
            </a:fld>
            <a:endParaRPr lang="ru-RU" dirty="0"/>
          </a:p>
        </p:txBody>
      </p:sp>
      <p:sp>
        <p:nvSpPr>
          <p:cNvPr id="5" name="Заголовок 1"/>
          <p:cNvSpPr>
            <a:spLocks noGrp="1"/>
          </p:cNvSpPr>
          <p:nvPr>
            <p:ph type="title"/>
          </p:nvPr>
        </p:nvSpPr>
        <p:spPr>
          <a:xfrm>
            <a:off x="233265" y="1"/>
            <a:ext cx="8714792" cy="606490"/>
          </a:xfrm>
        </p:spPr>
        <p:txBody>
          <a:bodyPr>
            <a:normAutofit fontScale="90000"/>
          </a:bodyPr>
          <a:lstStyle/>
          <a:p>
            <a:pPr algn="ctr"/>
            <a:r>
              <a:rPr lang="ru-RU" sz="1800" dirty="0">
                <a:solidFill>
                  <a:schemeClr val="tx1">
                    <a:lumMod val="85000"/>
                    <a:lumOff val="15000"/>
                  </a:schemeClr>
                </a:solidFill>
                <a:latin typeface="Times New Roman" pitchFamily="18" charset="0"/>
                <a:cs typeface="Times New Roman" pitchFamily="18" charset="0"/>
              </a:rPr>
              <a:t>Основные </a:t>
            </a:r>
            <a:r>
              <a:rPr lang="ru-RU" sz="1800" dirty="0" smtClean="0">
                <a:solidFill>
                  <a:schemeClr val="tx1">
                    <a:lumMod val="85000"/>
                    <a:lumOff val="15000"/>
                  </a:schemeClr>
                </a:solidFill>
                <a:latin typeface="Times New Roman" pitchFamily="18" charset="0"/>
                <a:cs typeface="Times New Roman" pitchFamily="18" charset="0"/>
              </a:rPr>
              <a:t>характеристики бюджета </a:t>
            </a:r>
            <a:r>
              <a:rPr lang="ru-RU" sz="1800" dirty="0" err="1" smtClean="0">
                <a:solidFill>
                  <a:schemeClr val="tx1">
                    <a:lumMod val="85000"/>
                    <a:lumOff val="15000"/>
                  </a:schemeClr>
                </a:solidFill>
                <a:latin typeface="Times New Roman" pitchFamily="18" charset="0"/>
                <a:cs typeface="Times New Roman" pitchFamily="18" charset="0"/>
              </a:rPr>
              <a:t>Колобовского</a:t>
            </a:r>
            <a:r>
              <a:rPr lang="ru-RU" sz="1800" dirty="0" smtClean="0">
                <a:solidFill>
                  <a:schemeClr val="tx1">
                    <a:lumMod val="85000"/>
                    <a:lumOff val="15000"/>
                  </a:schemeClr>
                </a:solidFill>
                <a:latin typeface="Times New Roman" pitchFamily="18" charset="0"/>
                <a:cs typeface="Times New Roman" pitchFamily="18" charset="0"/>
              </a:rPr>
              <a:t> городского поселения на 2020- 2022 годы (тыс.руб.)</a:t>
            </a:r>
            <a:endParaRPr lang="ru-RU" sz="1800" dirty="0">
              <a:solidFill>
                <a:schemeClr val="tx1">
                  <a:lumMod val="85000"/>
                  <a:lumOff val="15000"/>
                </a:schemeClr>
              </a:solidFill>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3548392826"/>
              </p:ext>
            </p:extLst>
          </p:nvPr>
        </p:nvGraphicFramePr>
        <p:xfrm>
          <a:off x="970384" y="541176"/>
          <a:ext cx="8173617" cy="1437461"/>
        </p:xfrm>
        <a:graphic>
          <a:graphicData uri="http://schemas.openxmlformats.org/drawingml/2006/table">
            <a:tbl>
              <a:tblPr firstRow="1" bandRow="1">
                <a:tableStyleId>{93296810-A885-4BE3-A3E7-6D5BEEA58F35}</a:tableStyleId>
              </a:tblPr>
              <a:tblGrid>
                <a:gridCol w="1890803"/>
                <a:gridCol w="989727"/>
                <a:gridCol w="1247963"/>
                <a:gridCol w="1377063"/>
                <a:gridCol w="1312514"/>
                <a:gridCol w="1355547"/>
              </a:tblGrid>
              <a:tr h="403081">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Наименование</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rtl="0" fontAlgn="ctr"/>
                      <a:r>
                        <a:rPr lang="ru-RU" sz="1400" b="1" i="0" u="none" strike="noStrike" dirty="0" smtClean="0">
                          <a:solidFill>
                            <a:schemeClr val="tx1"/>
                          </a:solidFill>
                          <a:effectLst/>
                          <a:latin typeface="Times New Roman" panose="02020603050405020304" pitchFamily="18" charset="0"/>
                          <a:cs typeface="Times New Roman" panose="02020603050405020304" pitchFamily="18" charset="0"/>
                        </a:rPr>
                        <a:t>Факт 2018 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a:effectLst/>
                          <a:latin typeface="Times New Roman" panose="02020603050405020304" pitchFamily="18" charset="0"/>
                          <a:cs typeface="Times New Roman" panose="02020603050405020304" pitchFamily="18" charset="0"/>
                        </a:rPr>
                        <a:t>Оценка </a:t>
                      </a:r>
                      <a:r>
                        <a:rPr lang="ru-RU" sz="1400" u="none" strike="noStrike" dirty="0" smtClean="0">
                          <a:effectLst/>
                          <a:latin typeface="Times New Roman" panose="02020603050405020304" pitchFamily="18" charset="0"/>
                          <a:cs typeface="Times New Roman" panose="02020603050405020304" pitchFamily="18" charset="0"/>
                        </a:rPr>
                        <a:t>2019год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2020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2021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2022 </a:t>
                      </a:r>
                      <a:r>
                        <a:rPr lang="ru-RU" sz="1400" u="none" strike="noStrike" dirty="0">
                          <a:effectLst/>
                          <a:latin typeface="Times New Roman" panose="02020603050405020304" pitchFamily="18" charset="0"/>
                          <a:cs typeface="Times New Roman" panose="02020603050405020304" pitchFamily="18" charset="0"/>
                        </a:rPr>
                        <a:t>год</a:t>
                      </a:r>
                      <a:endParaRPr lang="ru-RU"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11612">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Доходы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17781,2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22820,7</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16119,5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14966,3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15156,4</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205076">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Расходы</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17204,2</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24596,8</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16119,5</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14966,3</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15156,4</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r h="561161">
                <a:tc>
                  <a:txBody>
                    <a:bodyPr/>
                    <a:lstStyle/>
                    <a:p>
                      <a:pPr algn="l" rtl="0" fontAlgn="ctr"/>
                      <a:r>
                        <a:rPr lang="ru-RU" sz="1400" u="none" strike="noStrike" dirty="0" smtClean="0">
                          <a:effectLst/>
                          <a:latin typeface="Times New Roman" panose="02020603050405020304" pitchFamily="18" charset="0"/>
                          <a:cs typeface="Times New Roman" panose="02020603050405020304" pitchFamily="18" charset="0"/>
                        </a:rPr>
                        <a:t>   Дефицит/</a:t>
                      </a:r>
                      <a:r>
                        <a:rPr lang="ru-RU" sz="1400" u="none" strike="noStrike" dirty="0" err="1" smtClean="0">
                          <a:effectLst/>
                          <a:latin typeface="Times New Roman" panose="02020603050405020304" pitchFamily="18" charset="0"/>
                          <a:cs typeface="Times New Roman" panose="02020603050405020304" pitchFamily="18" charset="0"/>
                        </a:rPr>
                        <a:t>профицит</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l" rtl="0" fontAlgn="ctr"/>
                      <a:r>
                        <a:rPr lang="ru-RU" sz="1400" b="0" i="0" u="none" strike="noStrike" dirty="0" smtClean="0">
                          <a:solidFill>
                            <a:schemeClr val="tx1"/>
                          </a:solidFill>
                          <a:effectLst/>
                          <a:latin typeface="Times New Roman" panose="02020603050405020304" pitchFamily="18" charset="0"/>
                          <a:cs typeface="Times New Roman" panose="02020603050405020304" pitchFamily="18" charset="0"/>
                        </a:rPr>
                        <a:t>577,0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-1776,1</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rtl="0" fontAlgn="ctr"/>
                      <a:r>
                        <a:rPr lang="ru-RU" sz="1400" u="none" strike="noStrike" dirty="0" smtClean="0">
                          <a:effectLst/>
                          <a:latin typeface="Times New Roman" panose="02020603050405020304" pitchFamily="18" charset="0"/>
                          <a:cs typeface="Times New Roman" panose="02020603050405020304" pitchFamily="18" charset="0"/>
                        </a:rPr>
                        <a:t>0</a:t>
                      </a:r>
                      <a:endParaRPr lang="ru-RU"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r>
            </a:tbl>
          </a:graphicData>
        </a:graphic>
      </p:graphicFrame>
    </p:spTree>
    <p:extLst>
      <p:ext uri="{BB962C8B-B14F-4D97-AF65-F5344CB8AC3E}">
        <p14:creationId xmlns="" xmlns:p14="http://schemas.microsoft.com/office/powerpoint/2010/main" val="2063889948"/>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 xmlns:p14="http://schemas.microsoft.com/office/powerpoint/2010/main" val="1565232162"/>
              </p:ext>
            </p:extLst>
          </p:nvPr>
        </p:nvGraphicFramePr>
        <p:xfrm>
          <a:off x="0" y="555585"/>
          <a:ext cx="9051403" cy="630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Диаграмма 8"/>
          <p:cNvGraphicFramePr/>
          <p:nvPr>
            <p:extLst>
              <p:ext uri="{D42A27DB-BD31-4B8C-83A1-F6EECF244321}">
                <p14:modId xmlns="" xmlns:p14="http://schemas.microsoft.com/office/powerpoint/2010/main" val="100759829"/>
              </p:ext>
            </p:extLst>
          </p:nvPr>
        </p:nvGraphicFramePr>
        <p:xfrm>
          <a:off x="5796136" y="4814596"/>
          <a:ext cx="3114599" cy="19541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Диаграмма 6"/>
          <p:cNvGraphicFramePr/>
          <p:nvPr>
            <p:extLst>
              <p:ext uri="{D42A27DB-BD31-4B8C-83A1-F6EECF244321}">
                <p14:modId xmlns="" xmlns:p14="http://schemas.microsoft.com/office/powerpoint/2010/main" val="618502454"/>
              </p:ext>
            </p:extLst>
          </p:nvPr>
        </p:nvGraphicFramePr>
        <p:xfrm>
          <a:off x="5580112" y="979605"/>
          <a:ext cx="3433259" cy="17247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Диаграмма 7"/>
          <p:cNvGraphicFramePr/>
          <p:nvPr>
            <p:extLst>
              <p:ext uri="{D42A27DB-BD31-4B8C-83A1-F6EECF244321}">
                <p14:modId xmlns="" xmlns:p14="http://schemas.microsoft.com/office/powerpoint/2010/main" val="3129153322"/>
              </p:ext>
            </p:extLst>
          </p:nvPr>
        </p:nvGraphicFramePr>
        <p:xfrm>
          <a:off x="5724128" y="2780928"/>
          <a:ext cx="3419872" cy="2016224"/>
        </p:xfrm>
        <a:graphic>
          <a:graphicData uri="http://schemas.openxmlformats.org/drawingml/2006/chart">
            <c:chart xmlns:c="http://schemas.openxmlformats.org/drawingml/2006/chart" xmlns:r="http://schemas.openxmlformats.org/officeDocument/2006/relationships" r:id="rId8"/>
          </a:graphicData>
        </a:graphic>
      </p:graphicFrame>
      <p:sp>
        <p:nvSpPr>
          <p:cNvPr id="2" name="Заголовок 1"/>
          <p:cNvSpPr>
            <a:spLocks noGrp="1"/>
          </p:cNvSpPr>
          <p:nvPr>
            <p:ph type="title"/>
          </p:nvPr>
        </p:nvSpPr>
        <p:spPr>
          <a:xfrm>
            <a:off x="0" y="66025"/>
            <a:ext cx="8657863" cy="887412"/>
          </a:xfrm>
        </p:spPr>
        <p:txBody>
          <a:bodyPr>
            <a:normAutofit/>
          </a:bodyPr>
          <a:lstStyle/>
          <a:p>
            <a:pPr algn="ct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Структура доходов бюджета  </a:t>
            </a:r>
            <a:r>
              <a:rPr lang="ru-RU" sz="1800" dirty="0" err="1" smtClean="0">
                <a:solidFill>
                  <a:schemeClr val="tx1">
                    <a:lumMod val="85000"/>
                    <a:lumOff val="15000"/>
                  </a:schemeClr>
                </a:solidFill>
                <a:latin typeface="Times New Roman" panose="02020603050405020304" pitchFamily="18" charset="0"/>
                <a:cs typeface="Times New Roman" panose="02020603050405020304" pitchFamily="18" charset="0"/>
              </a:rPr>
              <a:t>Колобовского</a:t>
            </a:r>
            <a:r>
              <a:rPr lang="ru-RU" sz="1800" dirty="0" smtClean="0">
                <a:solidFill>
                  <a:schemeClr val="tx1">
                    <a:lumMod val="85000"/>
                    <a:lumOff val="15000"/>
                  </a:schemeClr>
                </a:solidFill>
                <a:latin typeface="Times New Roman" panose="02020603050405020304" pitchFamily="18" charset="0"/>
                <a:cs typeface="Times New Roman" panose="02020603050405020304" pitchFamily="18" charset="0"/>
              </a:rPr>
              <a:t> городского поселения по видам доходов</a:t>
            </a:r>
            <a:endParaRPr lang="ru-RU"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645159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10945</TotalTime>
  <Words>4146</Words>
  <Application>Microsoft Office PowerPoint</Application>
  <PresentationFormat>Экран (4:3)</PresentationFormat>
  <Paragraphs>1387</Paragraphs>
  <Slides>30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Основные понятия</vt:lpstr>
      <vt:lpstr>Слайд 4</vt:lpstr>
      <vt:lpstr>Этапы составления и утверждения бюджета  Колобовского городского поселения</vt:lpstr>
      <vt:lpstr>Основные показатели социально-экономического развития Колобовского городского поселения Шуйского муниципального района в 2017-2022 годах </vt:lpstr>
      <vt:lpstr>Приоритетные направления  бюджетной и налоговой политики Колобовского городского поселения  на 2020 год И НА ПЛАНОВЫЙ ПЕРИОД 2021 И 2022 ГОДОВ</vt:lpstr>
      <vt:lpstr>Основные характеристики бюджета Колобовского городского поселения на 2020- 2022 годы (тыс.руб.)</vt:lpstr>
      <vt:lpstr>Структура доходов бюджета  Колобовского городского поселения по видам доходов</vt:lpstr>
      <vt:lpstr>Структура доходной части бюджета Колобовского городского поселения  на 2020-2022 годы</vt:lpstr>
      <vt:lpstr>Сведения о планируемых на 2020 год и плановый период 2021 и 2022 гг  поступлений налоговых, неналоговых доходов и безвозмездных поступлений в   бюджет Колобовского городского поселения (тыс.руб.)</vt:lpstr>
      <vt:lpstr>РАСХОДЫ БЮДЖЕТА </vt:lpstr>
      <vt:lpstr>Структура расходов бюджета Колобовского городского поселения на 2018год и плановый период 2019-2020годов</vt:lpstr>
      <vt:lpstr>Структура расходов бюджета по разделам и подразделам классификации расходов бюджета Колобовского городского поселения на 2020 год и плановый период 2021-2022 годов</vt:lpstr>
      <vt:lpstr>Структура расходов Колобовского городского поселения по программным и не программным направлениям деятельности на 2020 год и плановый период 2021-2022 годов</vt:lpstr>
      <vt:lpstr>Слайд 16</vt:lpstr>
      <vt:lpstr>Слайд 17</vt:lpstr>
      <vt:lpstr>Муниципальная программа «Развитие культуры и спорта на территории Колобовского городского поселения» </vt:lpstr>
      <vt:lpstr>Муниципальная программа «Обеспечение доступным и комфортным жильем, услугами жилищно-коммунального хозяйства  населения Колобовского городского поселения» </vt:lpstr>
      <vt:lpstr>Муниципальная программа «Совершенствование управлением муниципальной собственностью Колобовского городского поселенияоды"</vt:lpstr>
      <vt:lpstr>Муниципальная программа «Обеспечение мероприятий по благоустройству населенных пунктов Колобовского городского поселения» </vt:lpstr>
      <vt:lpstr>Слайд 22</vt:lpstr>
      <vt:lpstr>Слайд 23</vt:lpstr>
      <vt:lpstr>Слайд 24</vt:lpstr>
      <vt:lpstr>Слайд 25</vt:lpstr>
      <vt:lpstr>Слайд 26</vt:lpstr>
      <vt:lpstr>Слайд 27</vt:lpstr>
      <vt:lpstr>Слайд 28</vt:lpstr>
      <vt:lpstr>КОНТАКТНАЯ ИНФОРМАЦИЯ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Wolf</dc:creator>
  <cp:lastModifiedBy>Elena</cp:lastModifiedBy>
  <cp:revision>963</cp:revision>
  <dcterms:created xsi:type="dcterms:W3CDTF">2010-06-18T09:27:04Z</dcterms:created>
  <dcterms:modified xsi:type="dcterms:W3CDTF">2019-12-13T11:14:50Z</dcterms:modified>
</cp:coreProperties>
</file>